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1" r:id="rId3"/>
    <p:sldId id="267" r:id="rId4"/>
    <p:sldId id="257" r:id="rId5"/>
    <p:sldId id="273" r:id="rId6"/>
    <p:sldId id="262" r:id="rId7"/>
    <p:sldId id="274" r:id="rId8"/>
    <p:sldId id="269" r:id="rId9"/>
    <p:sldId id="280" r:id="rId10"/>
    <p:sldId id="258" r:id="rId11"/>
    <p:sldId id="259" r:id="rId12"/>
    <p:sldId id="266" r:id="rId13"/>
    <p:sldId id="260" r:id="rId14"/>
    <p:sldId id="263" r:id="rId15"/>
    <p:sldId id="261" r:id="rId16"/>
    <p:sldId id="278" r:id="rId17"/>
    <p:sldId id="279" r:id="rId18"/>
    <p:sldId id="277" r:id="rId19"/>
    <p:sldId id="264" r:id="rId20"/>
    <p:sldId id="281" r:id="rId21"/>
    <p:sldId id="270" r:id="rId22"/>
  </p:sldIdLst>
  <p:sldSz cx="18288000" cy="10287000"/>
  <p:notesSz cx="6858000" cy="9144000"/>
  <p:embeddedFontLst>
    <p:embeddedFont>
      <p:font typeface="Poppins" panose="00000500000000000000" pitchFamily="2" charset="0"/>
      <p:regular r:id="rId23"/>
      <p:bold r:id="rId24"/>
      <p:italic r:id="rId25"/>
      <p:boldItalic r:id="rId26"/>
    </p:embeddedFont>
    <p:embeddedFont>
      <p:font typeface="Poppins Bold" panose="00000800000000000000" charset="0"/>
      <p:regular r:id="rId27"/>
    </p:embeddedFont>
    <p:embeddedFont>
      <p:font typeface="Poppins Medium" panose="00000600000000000000" pitchFamily="2" charset="0"/>
      <p:regular r:id="rId28"/>
      <p:italic r:id="rId29"/>
    </p:embeddedFont>
    <p:embeddedFont>
      <p:font typeface="Poppins Semi-Bold" panose="020B0604020202020204" charset="0"/>
      <p:regular r:id="rId30"/>
    </p:embeddedFont>
    <p:embeddedFont>
      <p:font typeface="Poppins Ultra-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p:scale>
          <a:sx n="100" d="100"/>
          <a:sy n="100" d="100"/>
        </p:scale>
        <p:origin x="-2194" y="-15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sv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9.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3.sv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svg"/><Relationship Id="rId20"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70.svg"/><Relationship Id="rId19" Type="http://schemas.openxmlformats.org/officeDocument/2006/relationships/image" Target="../media/image48.png"/><Relationship Id="rId4" Type="http://schemas.openxmlformats.org/officeDocument/2006/relationships/image" Target="../media/image3.jpeg"/><Relationship Id="rId9" Type="http://schemas.openxmlformats.org/officeDocument/2006/relationships/image" Target="../media/image69.png"/><Relationship Id="rId1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8888" y="1757486"/>
            <a:ext cx="6817181" cy="6817181"/>
            <a:chOff x="0" y="0"/>
            <a:chExt cx="837653" cy="837653"/>
          </a:xfrm>
        </p:grpSpPr>
        <p:sp>
          <p:nvSpPr>
            <p:cNvPr id="3" name="Freeform 3"/>
            <p:cNvSpPr/>
            <p:nvPr/>
          </p:nvSpPr>
          <p:spPr>
            <a:xfrm>
              <a:off x="0" y="0"/>
              <a:ext cx="837653" cy="837653"/>
            </a:xfrm>
            <a:custGeom>
              <a:avLst/>
              <a:gdLst/>
              <a:ahLst/>
              <a:cxnLst/>
              <a:rect l="l" t="t" r="r" b="b"/>
              <a:pathLst>
                <a:path w="837653" h="837653">
                  <a:moveTo>
                    <a:pt x="418826" y="0"/>
                  </a:moveTo>
                  <a:cubicBezTo>
                    <a:pt x="187515" y="0"/>
                    <a:pt x="0" y="187515"/>
                    <a:pt x="0" y="418826"/>
                  </a:cubicBezTo>
                  <a:cubicBezTo>
                    <a:pt x="0" y="650138"/>
                    <a:pt x="187515" y="837653"/>
                    <a:pt x="418826" y="837653"/>
                  </a:cubicBezTo>
                  <a:cubicBezTo>
                    <a:pt x="650138" y="837653"/>
                    <a:pt x="837653" y="650138"/>
                    <a:pt x="837653" y="418826"/>
                  </a:cubicBezTo>
                  <a:cubicBezTo>
                    <a:pt x="837653" y="187515"/>
                    <a:pt x="650138" y="0"/>
                    <a:pt x="418826" y="0"/>
                  </a:cubicBezTo>
                  <a:close/>
                </a:path>
              </a:pathLst>
            </a:custGeom>
            <a:solidFill>
              <a:srgbClr val="F5AF19"/>
            </a:solidFill>
          </p:spPr>
        </p:sp>
        <p:sp>
          <p:nvSpPr>
            <p:cNvPr id="4" name="TextBox 4"/>
            <p:cNvSpPr txBox="1"/>
            <p:nvPr/>
          </p:nvSpPr>
          <p:spPr>
            <a:xfrm>
              <a:off x="78530" y="21380"/>
              <a:ext cx="680593" cy="7377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87279" y="2055878"/>
            <a:ext cx="6220398" cy="6220398"/>
          </a:xfrm>
          <a:custGeom>
            <a:avLst/>
            <a:gdLst/>
            <a:ahLst/>
            <a:cxnLst/>
            <a:rect l="l" t="t" r="r" b="b"/>
            <a:pathLst>
              <a:path w="6220398" h="6220398">
                <a:moveTo>
                  <a:pt x="0" y="0"/>
                </a:moveTo>
                <a:lnTo>
                  <a:pt x="6220398" y="0"/>
                </a:lnTo>
                <a:lnTo>
                  <a:pt x="6220398" y="6220397"/>
                </a:lnTo>
                <a:lnTo>
                  <a:pt x="0" y="6220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62087" y="2138378"/>
            <a:ext cx="6055396" cy="6055396"/>
          </a:xfrm>
          <a:custGeom>
            <a:avLst/>
            <a:gdLst/>
            <a:ahLst/>
            <a:cxnLst/>
            <a:rect l="l" t="t" r="r" b="b"/>
            <a:pathLst>
              <a:path w="6055396" h="6055396">
                <a:moveTo>
                  <a:pt x="0" y="0"/>
                </a:moveTo>
                <a:lnTo>
                  <a:pt x="6055397" y="0"/>
                </a:lnTo>
                <a:lnTo>
                  <a:pt x="6055397" y="6055397"/>
                </a:lnTo>
                <a:lnTo>
                  <a:pt x="0" y="6055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519823" y="2399664"/>
            <a:ext cx="5805876" cy="5532824"/>
            <a:chOff x="0" y="0"/>
            <a:chExt cx="852913" cy="812800"/>
          </a:xfrm>
        </p:grpSpPr>
        <p:sp>
          <p:nvSpPr>
            <p:cNvPr id="8" name="Freeform 8"/>
            <p:cNvSpPr/>
            <p:nvPr/>
          </p:nvSpPr>
          <p:spPr>
            <a:xfrm>
              <a:off x="0" y="0"/>
              <a:ext cx="852913" cy="812800"/>
            </a:xfrm>
            <a:custGeom>
              <a:avLst/>
              <a:gdLst/>
              <a:ahLst/>
              <a:cxnLst/>
              <a:rect l="l" t="t" r="r" b="b"/>
              <a:pathLst>
                <a:path w="852913" h="812800">
                  <a:moveTo>
                    <a:pt x="426456" y="0"/>
                  </a:moveTo>
                  <a:cubicBezTo>
                    <a:pt x="190931" y="0"/>
                    <a:pt x="0" y="181951"/>
                    <a:pt x="0" y="406400"/>
                  </a:cubicBezTo>
                  <a:cubicBezTo>
                    <a:pt x="0" y="630849"/>
                    <a:pt x="190931" y="812800"/>
                    <a:pt x="426456" y="812800"/>
                  </a:cubicBezTo>
                  <a:cubicBezTo>
                    <a:pt x="661982" y="812800"/>
                    <a:pt x="852913" y="630849"/>
                    <a:pt x="852913" y="406400"/>
                  </a:cubicBezTo>
                  <a:cubicBezTo>
                    <a:pt x="852913" y="181951"/>
                    <a:pt x="661982" y="0"/>
                    <a:pt x="426456" y="0"/>
                  </a:cubicBezTo>
                  <a:close/>
                </a:path>
              </a:pathLst>
            </a:custGeom>
            <a:solidFill>
              <a:srgbClr val="FFBC00"/>
            </a:solidFill>
          </p:spPr>
        </p:sp>
        <p:sp>
          <p:nvSpPr>
            <p:cNvPr id="9" name="TextBox 9"/>
            <p:cNvSpPr txBox="1"/>
            <p:nvPr/>
          </p:nvSpPr>
          <p:spPr>
            <a:xfrm>
              <a:off x="79961" y="19050"/>
              <a:ext cx="692992" cy="717550"/>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1823139" y="2591748"/>
            <a:ext cx="5148678" cy="514865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r="-24999"/>
              </a:stretch>
            </a:blipFill>
          </p:spPr>
        </p:sp>
      </p:grpSp>
      <p:sp>
        <p:nvSpPr>
          <p:cNvPr id="12" name="Freeform 12"/>
          <p:cNvSpPr/>
          <p:nvPr/>
        </p:nvSpPr>
        <p:spPr>
          <a:xfrm rot="-10800000">
            <a:off x="4397478" y="750863"/>
            <a:ext cx="4392637" cy="8785274"/>
          </a:xfrm>
          <a:custGeom>
            <a:avLst/>
            <a:gdLst/>
            <a:ahLst/>
            <a:cxnLst/>
            <a:rect l="l" t="t" r="r" b="b"/>
            <a:pathLst>
              <a:path w="4392637" h="8785274">
                <a:moveTo>
                  <a:pt x="0" y="0"/>
                </a:moveTo>
                <a:lnTo>
                  <a:pt x="4392637" y="0"/>
                </a:lnTo>
                <a:lnTo>
                  <a:pt x="4392637" y="8785274"/>
                </a:lnTo>
                <a:lnTo>
                  <a:pt x="0" y="87852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5400000">
            <a:off x="-1802175" y="4393923"/>
            <a:ext cx="5103504" cy="1499154"/>
          </a:xfrm>
          <a:custGeom>
            <a:avLst/>
            <a:gdLst/>
            <a:ahLst/>
            <a:cxnLst/>
            <a:rect l="l" t="t" r="r" b="b"/>
            <a:pathLst>
              <a:path w="5103504" h="1499154">
                <a:moveTo>
                  <a:pt x="0" y="0"/>
                </a:moveTo>
                <a:lnTo>
                  <a:pt x="5103504" y="0"/>
                </a:lnTo>
                <a:lnTo>
                  <a:pt x="5103504" y="1499154"/>
                </a:lnTo>
                <a:lnTo>
                  <a:pt x="0" y="14991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303801" y="2353149"/>
            <a:ext cx="432044" cy="4320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46065" y="7456654"/>
            <a:ext cx="432044" cy="43204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3827" y="9089590"/>
            <a:ext cx="2831992" cy="283199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823139" y="435103"/>
            <a:ext cx="1187194" cy="11871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517484" y="8711283"/>
            <a:ext cx="1050577" cy="10505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042772" y="-897152"/>
            <a:ext cx="1794303" cy="179430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3" name="Freeform 33"/>
          <p:cNvSpPr/>
          <p:nvPr/>
        </p:nvSpPr>
        <p:spPr>
          <a:xfrm>
            <a:off x="10148493" y="5716151"/>
            <a:ext cx="9897851" cy="1115758"/>
          </a:xfrm>
          <a:custGeom>
            <a:avLst/>
            <a:gdLst/>
            <a:ahLst/>
            <a:cxnLst/>
            <a:rect l="l" t="t" r="r" b="b"/>
            <a:pathLst>
              <a:path w="9897851" h="1115758">
                <a:moveTo>
                  <a:pt x="0" y="0"/>
                </a:moveTo>
                <a:lnTo>
                  <a:pt x="9897851" y="0"/>
                </a:lnTo>
                <a:lnTo>
                  <a:pt x="9897851" y="1115757"/>
                </a:lnTo>
                <a:lnTo>
                  <a:pt x="0" y="11157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TextBox 34"/>
          <p:cNvSpPr txBox="1"/>
          <p:nvPr/>
        </p:nvSpPr>
        <p:spPr>
          <a:xfrm>
            <a:off x="9144000" y="2635453"/>
            <a:ext cx="8046659" cy="2513509"/>
          </a:xfrm>
          <a:prstGeom prst="rect">
            <a:avLst/>
          </a:prstGeom>
        </p:spPr>
        <p:txBody>
          <a:bodyPr lIns="0" tIns="0" rIns="0" bIns="0" rtlCol="0" anchor="t">
            <a:spAutoFit/>
          </a:bodyPr>
          <a:lstStyle/>
          <a:p>
            <a:pPr algn="ctr">
              <a:lnSpc>
                <a:spcPts val="9839"/>
              </a:lnSpc>
            </a:pPr>
            <a:r>
              <a:rPr lang="en-US" sz="8199" b="1" dirty="0">
                <a:solidFill>
                  <a:srgbClr val="000000"/>
                </a:solidFill>
                <a:latin typeface="Poppins Bold"/>
                <a:ea typeface="Poppins Bold"/>
                <a:cs typeface="Poppins Bold"/>
                <a:sym typeface="Poppins Bold"/>
              </a:rPr>
              <a:t>Myntra</a:t>
            </a:r>
          </a:p>
          <a:p>
            <a:pPr algn="ctr">
              <a:lnSpc>
                <a:spcPts val="9839"/>
              </a:lnSpc>
            </a:pPr>
            <a:r>
              <a:rPr lang="en-US" sz="8199" b="1" dirty="0">
                <a:solidFill>
                  <a:srgbClr val="000000"/>
                </a:solidFill>
                <a:latin typeface="Poppins Bold"/>
                <a:ea typeface="Poppins Bold"/>
                <a:cs typeface="Poppins Bold"/>
                <a:sym typeface="Poppins Bold"/>
              </a:rPr>
              <a:t>Analysis</a:t>
            </a:r>
          </a:p>
        </p:txBody>
      </p:sp>
      <p:sp>
        <p:nvSpPr>
          <p:cNvPr id="35" name="TextBox 35"/>
          <p:cNvSpPr txBox="1"/>
          <p:nvPr/>
        </p:nvSpPr>
        <p:spPr>
          <a:xfrm>
            <a:off x="11220327" y="5948360"/>
            <a:ext cx="5989652" cy="591059"/>
          </a:xfrm>
          <a:prstGeom prst="rect">
            <a:avLst/>
          </a:prstGeom>
        </p:spPr>
        <p:txBody>
          <a:bodyPr lIns="0" tIns="0" rIns="0" bIns="0" rtlCol="0" anchor="t">
            <a:spAutoFit/>
          </a:bodyPr>
          <a:lstStyle/>
          <a:p>
            <a:pPr algn="r">
              <a:lnSpc>
                <a:spcPts val="5147"/>
              </a:lnSpc>
            </a:pPr>
            <a:r>
              <a:rPr lang="en-US" sz="2800" b="1" dirty="0">
                <a:solidFill>
                  <a:srgbClr val="FFFFFF"/>
                </a:solidFill>
                <a:latin typeface="Poppins Semi-Bold"/>
                <a:ea typeface="Poppins Semi-Bold"/>
                <a:cs typeface="Poppins Semi-Bold"/>
                <a:sym typeface="Poppins Semi-Bold"/>
              </a:rPr>
              <a:t>Presented by : </a:t>
            </a:r>
            <a:r>
              <a:rPr lang="en-US" sz="2800" b="1" dirty="0" err="1">
                <a:solidFill>
                  <a:srgbClr val="FFFFFF"/>
                </a:solidFill>
                <a:latin typeface="Poppins Semi-Bold"/>
                <a:ea typeface="Poppins Semi-Bold"/>
                <a:cs typeface="Poppins Semi-Bold"/>
                <a:sym typeface="Poppins Semi-Bold"/>
              </a:rPr>
              <a:t>R.Sathish</a:t>
            </a:r>
            <a:r>
              <a:rPr lang="en-US" sz="2800" b="1" dirty="0">
                <a:solidFill>
                  <a:srgbClr val="FFFFFF"/>
                </a:solidFill>
                <a:latin typeface="Poppins Semi-Bold"/>
                <a:ea typeface="Poppins Semi-Bold"/>
                <a:cs typeface="Poppins Semi-Bold"/>
                <a:sym typeface="Poppins Semi-Bold"/>
              </a:rPr>
              <a:t> Kumar</a:t>
            </a:r>
          </a:p>
        </p:txBody>
      </p:sp>
      <p:sp>
        <p:nvSpPr>
          <p:cNvPr id="36" name="TextBox 36"/>
          <p:cNvSpPr txBox="1"/>
          <p:nvPr/>
        </p:nvSpPr>
        <p:spPr>
          <a:xfrm>
            <a:off x="12375773" y="1118235"/>
            <a:ext cx="4090396" cy="437171"/>
          </a:xfrm>
          <a:prstGeom prst="rect">
            <a:avLst/>
          </a:prstGeom>
        </p:spPr>
        <p:txBody>
          <a:bodyPr lIns="0" tIns="0" rIns="0" bIns="0" rtlCol="0" anchor="t">
            <a:spAutoFit/>
          </a:bodyPr>
          <a:lstStyle/>
          <a:p>
            <a:pPr algn="r">
              <a:lnSpc>
                <a:spcPts val="3515"/>
              </a:lnSpc>
            </a:pPr>
            <a:r>
              <a:rPr lang="en-US" sz="2800" b="1" dirty="0">
                <a:solidFill>
                  <a:srgbClr val="000000"/>
                </a:solidFill>
                <a:latin typeface="Poppins Medium"/>
                <a:ea typeface="Poppins Medium"/>
                <a:cs typeface="Poppins Medium"/>
                <a:sym typeface="Poppins Medium"/>
              </a:rPr>
              <a:t>Batch Code : MBT11</a:t>
            </a:r>
          </a:p>
        </p:txBody>
      </p:sp>
      <p:sp>
        <p:nvSpPr>
          <p:cNvPr id="37" name="Freeform 37"/>
          <p:cNvSpPr/>
          <p:nvPr/>
        </p:nvSpPr>
        <p:spPr>
          <a:xfrm>
            <a:off x="16369554" y="8320300"/>
            <a:ext cx="889746" cy="889746"/>
          </a:xfrm>
          <a:custGeom>
            <a:avLst/>
            <a:gdLst/>
            <a:ahLst/>
            <a:cxnLst/>
            <a:rect l="l" t="t" r="r" b="b"/>
            <a:pathLst>
              <a:path w="889746" h="889746">
                <a:moveTo>
                  <a:pt x="0" y="0"/>
                </a:moveTo>
                <a:lnTo>
                  <a:pt x="889746" y="0"/>
                </a:lnTo>
                <a:lnTo>
                  <a:pt x="889746" y="889745"/>
                </a:lnTo>
                <a:lnTo>
                  <a:pt x="0" y="8897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8" name="TextBox 38"/>
          <p:cNvSpPr txBox="1"/>
          <p:nvPr/>
        </p:nvSpPr>
        <p:spPr>
          <a:xfrm>
            <a:off x="11614242" y="8639508"/>
            <a:ext cx="4547707" cy="456407"/>
          </a:xfrm>
          <a:prstGeom prst="rect">
            <a:avLst/>
          </a:prstGeom>
        </p:spPr>
        <p:txBody>
          <a:bodyPr lIns="0" tIns="0" rIns="0" bIns="0" rtlCol="0" anchor="t">
            <a:spAutoFit/>
          </a:bodyPr>
          <a:lstStyle/>
          <a:p>
            <a:pPr algn="r">
              <a:lnSpc>
                <a:spcPts val="3650"/>
              </a:lnSpc>
            </a:pPr>
            <a:r>
              <a:rPr lang="en-US" sz="2800" b="1" dirty="0">
                <a:solidFill>
                  <a:srgbClr val="000000"/>
                </a:solidFill>
                <a:latin typeface="Poppins Semi-Bold"/>
                <a:ea typeface="Poppins Semi-Bold"/>
                <a:cs typeface="Poppins Semi-Bold"/>
                <a:sym typeface="Poppins Semi-Bold"/>
              </a:rPr>
              <a:t>Myntra.com</a:t>
            </a:r>
          </a:p>
        </p:txBody>
      </p:sp>
      <p:sp>
        <p:nvSpPr>
          <p:cNvPr id="39" name="TextBox 39"/>
          <p:cNvSpPr txBox="1"/>
          <p:nvPr/>
        </p:nvSpPr>
        <p:spPr>
          <a:xfrm>
            <a:off x="12218950" y="8390388"/>
            <a:ext cx="3942999" cy="284832"/>
          </a:xfrm>
          <a:prstGeom prst="rect">
            <a:avLst/>
          </a:prstGeom>
        </p:spPr>
        <p:txBody>
          <a:bodyPr lIns="0" tIns="0" rIns="0" bIns="0" rtlCol="0" anchor="t">
            <a:spAutoFit/>
          </a:bodyPr>
          <a:lstStyle/>
          <a:p>
            <a:pPr algn="r">
              <a:lnSpc>
                <a:spcPts val="2119"/>
              </a:lnSpc>
            </a:pPr>
            <a:r>
              <a:rPr lang="en-US" sz="1859" dirty="0">
                <a:solidFill>
                  <a:srgbClr val="000000"/>
                </a:solidFill>
                <a:latin typeface="Poppins"/>
                <a:ea typeface="Poppins"/>
                <a:cs typeface="Poppins"/>
                <a:sym typeface="Poppins"/>
              </a:rPr>
              <a:t>Visit Our Website</a:t>
            </a:r>
          </a:p>
        </p:txBody>
      </p:sp>
      <p:grpSp>
        <p:nvGrpSpPr>
          <p:cNvPr id="32" name="Group 7">
            <a:extLst>
              <a:ext uri="{FF2B5EF4-FFF2-40B4-BE49-F238E27FC236}">
                <a16:creationId xmlns:a16="http://schemas.microsoft.com/office/drawing/2014/main" id="{8CD192BD-0249-A3DB-6F43-96070F6A3AC2}"/>
              </a:ext>
            </a:extLst>
          </p:cNvPr>
          <p:cNvGrpSpPr/>
          <p:nvPr/>
        </p:nvGrpSpPr>
        <p:grpSpPr>
          <a:xfrm>
            <a:off x="11412487" y="7023226"/>
            <a:ext cx="6732401" cy="599997"/>
            <a:chOff x="0" y="0"/>
            <a:chExt cx="7837681" cy="698500"/>
          </a:xfrm>
        </p:grpSpPr>
        <p:sp>
          <p:nvSpPr>
            <p:cNvPr id="40" name="Freeform 8">
              <a:extLst>
                <a:ext uri="{FF2B5EF4-FFF2-40B4-BE49-F238E27FC236}">
                  <a16:creationId xmlns:a16="http://schemas.microsoft.com/office/drawing/2014/main" id="{92B04459-88EA-C668-8485-E3B9EA24BC45}"/>
                </a:ext>
              </a:extLst>
            </p:cNvPr>
            <p:cNvSpPr/>
            <p:nvPr/>
          </p:nvSpPr>
          <p:spPr>
            <a:xfrm>
              <a:off x="22082" y="0"/>
              <a:ext cx="7793518" cy="698500"/>
            </a:xfrm>
            <a:custGeom>
              <a:avLst/>
              <a:gdLst/>
              <a:ahLst/>
              <a:cxnLst/>
              <a:rect l="l" t="t" r="r" b="b"/>
              <a:pathLst>
                <a:path w="7793518" h="698500">
                  <a:moveTo>
                    <a:pt x="7757769" y="448646"/>
                  </a:moveTo>
                  <a:lnTo>
                    <a:pt x="7670230" y="599104"/>
                  </a:lnTo>
                  <a:cubicBezTo>
                    <a:pt x="7634426" y="660642"/>
                    <a:pt x="7568600" y="698500"/>
                    <a:pt x="7497404" y="698500"/>
                  </a:cubicBezTo>
                  <a:lnTo>
                    <a:pt x="296113" y="698500"/>
                  </a:lnTo>
                  <a:cubicBezTo>
                    <a:pt x="224917" y="698500"/>
                    <a:pt x="159092" y="660642"/>
                    <a:pt x="123288" y="599104"/>
                  </a:cubicBezTo>
                  <a:lnTo>
                    <a:pt x="35748" y="448646"/>
                  </a:lnTo>
                  <a:cubicBezTo>
                    <a:pt x="0" y="387203"/>
                    <a:pt x="0" y="311297"/>
                    <a:pt x="35748" y="249854"/>
                  </a:cubicBezTo>
                  <a:lnTo>
                    <a:pt x="123288" y="99396"/>
                  </a:lnTo>
                  <a:cubicBezTo>
                    <a:pt x="159092" y="37858"/>
                    <a:pt x="224917" y="0"/>
                    <a:pt x="296113" y="0"/>
                  </a:cubicBezTo>
                  <a:lnTo>
                    <a:pt x="7497404" y="0"/>
                  </a:lnTo>
                  <a:cubicBezTo>
                    <a:pt x="7568600" y="0"/>
                    <a:pt x="7634426" y="37858"/>
                    <a:pt x="7670230" y="99396"/>
                  </a:cubicBezTo>
                  <a:lnTo>
                    <a:pt x="7757769" y="249854"/>
                  </a:lnTo>
                  <a:cubicBezTo>
                    <a:pt x="7793518" y="311297"/>
                    <a:pt x="7793518" y="387203"/>
                    <a:pt x="7757769" y="448646"/>
                  </a:cubicBezTo>
                  <a:close/>
                </a:path>
              </a:pathLst>
            </a:custGeom>
            <a:solidFill>
              <a:srgbClr val="EDA711"/>
            </a:solidFill>
          </p:spPr>
        </p:sp>
        <p:sp>
          <p:nvSpPr>
            <p:cNvPr id="41" name="TextBox 9">
              <a:extLst>
                <a:ext uri="{FF2B5EF4-FFF2-40B4-BE49-F238E27FC236}">
                  <a16:creationId xmlns:a16="http://schemas.microsoft.com/office/drawing/2014/main" id="{B327C7A2-FA1A-CC95-28F4-5FC3D84EA8A5}"/>
                </a:ext>
              </a:extLst>
            </p:cNvPr>
            <p:cNvSpPr txBox="1"/>
            <p:nvPr/>
          </p:nvSpPr>
          <p:spPr>
            <a:xfrm>
              <a:off x="114300" y="-38100"/>
              <a:ext cx="7609081" cy="736600"/>
            </a:xfrm>
            <a:prstGeom prst="rect">
              <a:avLst/>
            </a:prstGeom>
          </p:spPr>
          <p:txBody>
            <a:bodyPr lIns="50800" tIns="50800" rIns="50800" bIns="50800" rtlCol="0" anchor="ctr"/>
            <a:lstStyle/>
            <a:p>
              <a:pPr algn="ctr">
                <a:lnSpc>
                  <a:spcPts val="3359"/>
                </a:lnSpc>
              </a:pPr>
              <a:endParaRPr/>
            </a:p>
          </p:txBody>
        </p:sp>
      </p:grpSp>
      <p:sp>
        <p:nvSpPr>
          <p:cNvPr id="42" name="Freeform 10">
            <a:extLst>
              <a:ext uri="{FF2B5EF4-FFF2-40B4-BE49-F238E27FC236}">
                <a16:creationId xmlns:a16="http://schemas.microsoft.com/office/drawing/2014/main" id="{A5951CAB-F28F-721C-69E0-045BC2CF305E}"/>
              </a:ext>
            </a:extLst>
          </p:cNvPr>
          <p:cNvSpPr/>
          <p:nvPr/>
        </p:nvSpPr>
        <p:spPr>
          <a:xfrm>
            <a:off x="11049000" y="6835950"/>
            <a:ext cx="974550" cy="974550"/>
          </a:xfrm>
          <a:custGeom>
            <a:avLst/>
            <a:gdLst/>
            <a:ahLst/>
            <a:cxnLst/>
            <a:rect l="l" t="t" r="r" b="b"/>
            <a:pathLst>
              <a:path w="974550" h="974550">
                <a:moveTo>
                  <a:pt x="0" y="0"/>
                </a:moveTo>
                <a:lnTo>
                  <a:pt x="974550" y="0"/>
                </a:lnTo>
                <a:lnTo>
                  <a:pt x="974550" y="974549"/>
                </a:lnTo>
                <a:lnTo>
                  <a:pt x="0" y="97454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3" name="Freeform 21">
            <a:extLst>
              <a:ext uri="{FF2B5EF4-FFF2-40B4-BE49-F238E27FC236}">
                <a16:creationId xmlns:a16="http://schemas.microsoft.com/office/drawing/2014/main" id="{FC1BD0CA-417B-E18C-6B63-C1561E8C5562}"/>
              </a:ext>
            </a:extLst>
          </p:cNvPr>
          <p:cNvSpPr/>
          <p:nvPr/>
        </p:nvSpPr>
        <p:spPr>
          <a:xfrm>
            <a:off x="11180762" y="6985621"/>
            <a:ext cx="711025" cy="687620"/>
          </a:xfrm>
          <a:custGeom>
            <a:avLst/>
            <a:gdLst/>
            <a:ahLst/>
            <a:cxnLst/>
            <a:rect l="l" t="t" r="r" b="b"/>
            <a:pathLst>
              <a:path w="711025" h="687620">
                <a:moveTo>
                  <a:pt x="0" y="0"/>
                </a:moveTo>
                <a:lnTo>
                  <a:pt x="711025" y="0"/>
                </a:lnTo>
                <a:lnTo>
                  <a:pt x="711025" y="687620"/>
                </a:lnTo>
                <a:lnTo>
                  <a:pt x="0" y="68762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4" name="TextBox 30">
            <a:extLst>
              <a:ext uri="{FF2B5EF4-FFF2-40B4-BE49-F238E27FC236}">
                <a16:creationId xmlns:a16="http://schemas.microsoft.com/office/drawing/2014/main" id="{6AAD1A5D-F2B7-86EE-5AEB-D927EF393006}"/>
              </a:ext>
            </a:extLst>
          </p:cNvPr>
          <p:cNvSpPr txBox="1"/>
          <p:nvPr/>
        </p:nvSpPr>
        <p:spPr>
          <a:xfrm>
            <a:off x="12133732" y="7065481"/>
            <a:ext cx="5760458" cy="475579"/>
          </a:xfrm>
          <a:prstGeom prst="rect">
            <a:avLst/>
          </a:prstGeom>
        </p:spPr>
        <p:txBody>
          <a:bodyPr wrap="square" lIns="0" tIns="0" rIns="0" bIns="0" rtlCol="0" anchor="t">
            <a:spAutoFit/>
          </a:bodyPr>
          <a:lstStyle/>
          <a:p>
            <a:pPr algn="l">
              <a:lnSpc>
                <a:spcPts val="3919"/>
              </a:lnSpc>
              <a:spcBef>
                <a:spcPct val="0"/>
              </a:spcBef>
            </a:pPr>
            <a:r>
              <a:rPr lang="en-US" sz="2799" b="1" dirty="0">
                <a:solidFill>
                  <a:srgbClr val="000000"/>
                </a:solidFill>
                <a:latin typeface="Poppins Semi-Bold" panose="020B0604020202020204" charset="0"/>
                <a:ea typeface="Poppins Medium"/>
                <a:cs typeface="Poppins Semi-Bold" panose="020B0604020202020204" charset="0"/>
                <a:sym typeface="Poppins Medium"/>
              </a:rPr>
              <a:t>Sathishkumaravi29</a:t>
            </a:r>
            <a:r>
              <a:rPr lang="en-US" sz="2799" b="1" dirty="0">
                <a:solidFill>
                  <a:srgbClr val="000000"/>
                </a:solidFill>
                <a:latin typeface="Poppins Medium"/>
                <a:ea typeface="Poppins Medium"/>
                <a:cs typeface="Poppins Medium"/>
                <a:sym typeface="Poppins Medium"/>
              </a:rPr>
              <a:t>@gmailcom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59591" y="1580478"/>
            <a:ext cx="7119183" cy="7119183"/>
            <a:chOff x="0" y="0"/>
            <a:chExt cx="812800" cy="812800"/>
          </a:xfrm>
        </p:grpSpPr>
        <p:sp>
          <p:nvSpPr>
            <p:cNvPr id="3" name="Freeform 3"/>
            <p:cNvSpPr/>
            <p:nvPr/>
          </p:nvSpPr>
          <p:spPr>
            <a:xfrm>
              <a:off x="18919" y="18919"/>
              <a:ext cx="774963" cy="774963"/>
            </a:xfrm>
            <a:custGeom>
              <a:avLst/>
              <a:gdLst/>
              <a:ahLst/>
              <a:cxnLst/>
              <a:rect l="l" t="t" r="r" b="b"/>
              <a:pathLst>
                <a:path w="774963" h="774963">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D6801C"/>
            </a:solidFill>
          </p:spPr>
        </p:sp>
        <p:sp>
          <p:nvSpPr>
            <p:cNvPr id="4" name="TextBox 4"/>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42076" y="747014"/>
            <a:ext cx="2684152" cy="2684152"/>
            <a:chOff x="0" y="0"/>
            <a:chExt cx="812800" cy="812800"/>
          </a:xfrm>
        </p:grpSpPr>
        <p:sp>
          <p:nvSpPr>
            <p:cNvPr id="6" name="Freeform 6"/>
            <p:cNvSpPr/>
            <p:nvPr/>
          </p:nvSpPr>
          <p:spPr>
            <a:xfrm>
              <a:off x="15531" y="15531"/>
              <a:ext cx="781737" cy="781737"/>
            </a:xfrm>
            <a:custGeom>
              <a:avLst/>
              <a:gdLst/>
              <a:ahLst/>
              <a:cxnLst/>
              <a:rect l="l" t="t" r="r" b="b"/>
              <a:pathLst>
                <a:path w="781737" h="781737">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F5AF19"/>
            </a:solidFill>
          </p:spPr>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35684" y="6321154"/>
            <a:ext cx="1466412" cy="1466412"/>
            <a:chOff x="0" y="0"/>
            <a:chExt cx="812800" cy="812800"/>
          </a:xfrm>
        </p:grpSpPr>
        <p:sp>
          <p:nvSpPr>
            <p:cNvPr id="9" name="Freeform 9"/>
            <p:cNvSpPr/>
            <p:nvPr/>
          </p:nvSpPr>
          <p:spPr>
            <a:xfrm>
              <a:off x="21728" y="21728"/>
              <a:ext cx="769344" cy="769344"/>
            </a:xfrm>
            <a:custGeom>
              <a:avLst/>
              <a:gdLst/>
              <a:ahLst/>
              <a:cxnLst/>
              <a:rect l="l" t="t" r="r" b="b"/>
              <a:pathLst>
                <a:path w="769344" h="769344">
                  <a:moveTo>
                    <a:pt x="433203" y="26803"/>
                  </a:moveTo>
                  <a:lnTo>
                    <a:pt x="742541" y="336141"/>
                  </a:lnTo>
                  <a:cubicBezTo>
                    <a:pt x="769344" y="362944"/>
                    <a:pt x="769344" y="406400"/>
                    <a:pt x="742541" y="433203"/>
                  </a:cubicBezTo>
                  <a:lnTo>
                    <a:pt x="433203" y="742541"/>
                  </a:lnTo>
                  <a:cubicBezTo>
                    <a:pt x="406400" y="769344"/>
                    <a:pt x="362944" y="769344"/>
                    <a:pt x="336141" y="742541"/>
                  </a:cubicBezTo>
                  <a:lnTo>
                    <a:pt x="26803" y="433203"/>
                  </a:lnTo>
                  <a:cubicBezTo>
                    <a:pt x="0" y="406400"/>
                    <a:pt x="0" y="362944"/>
                    <a:pt x="26803" y="336141"/>
                  </a:cubicBezTo>
                  <a:lnTo>
                    <a:pt x="336141" y="26803"/>
                  </a:lnTo>
                  <a:cubicBezTo>
                    <a:pt x="362944" y="0"/>
                    <a:pt x="406400" y="0"/>
                    <a:pt x="433203" y="26803"/>
                  </a:cubicBezTo>
                  <a:close/>
                </a:path>
              </a:pathLst>
            </a:custGeom>
            <a:solidFill>
              <a:srgbClr val="F5AF19"/>
            </a:solidFill>
          </p:spPr>
        </p:sp>
        <p:sp>
          <p:nvSpPr>
            <p:cNvPr id="10" name="TextBox 10"/>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4698816" y="2073508"/>
            <a:ext cx="13583489" cy="946714"/>
            <a:chOff x="0" y="0"/>
            <a:chExt cx="3049338" cy="256504"/>
          </a:xfrm>
        </p:grpSpPr>
        <p:sp>
          <p:nvSpPr>
            <p:cNvPr id="12" name="Freeform 12"/>
            <p:cNvSpPr/>
            <p:nvPr/>
          </p:nvSpPr>
          <p:spPr>
            <a:xfrm>
              <a:off x="0" y="0"/>
              <a:ext cx="3049338" cy="256504"/>
            </a:xfrm>
            <a:custGeom>
              <a:avLst/>
              <a:gdLst/>
              <a:ahLst/>
              <a:cxnLst/>
              <a:rect l="l" t="t" r="r" b="b"/>
              <a:pathLst>
                <a:path w="3049338" h="256504">
                  <a:moveTo>
                    <a:pt x="0" y="0"/>
                  </a:moveTo>
                  <a:lnTo>
                    <a:pt x="3049338" y="0"/>
                  </a:lnTo>
                  <a:lnTo>
                    <a:pt x="3049338" y="256504"/>
                  </a:lnTo>
                  <a:lnTo>
                    <a:pt x="0" y="256504"/>
                  </a:lnTo>
                  <a:close/>
                </a:path>
              </a:pathLst>
            </a:custGeom>
            <a:solidFill>
              <a:srgbClr val="D6801C"/>
            </a:solidFill>
          </p:spPr>
        </p:sp>
        <p:sp>
          <p:nvSpPr>
            <p:cNvPr id="13" name="TextBox 13"/>
            <p:cNvSpPr txBox="1"/>
            <p:nvPr/>
          </p:nvSpPr>
          <p:spPr>
            <a:xfrm>
              <a:off x="0" y="-38100"/>
              <a:ext cx="3049338" cy="294604"/>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050057" y="463259"/>
            <a:ext cx="11280075" cy="1181093"/>
          </a:xfrm>
          <a:prstGeom prst="rect">
            <a:avLst/>
          </a:prstGeom>
        </p:spPr>
        <p:txBody>
          <a:bodyPr lIns="0" tIns="0" rIns="0" bIns="0" rtlCol="0" anchor="t">
            <a:spAutoFit/>
          </a:bodyPr>
          <a:lstStyle/>
          <a:p>
            <a:pPr algn="r">
              <a:lnSpc>
                <a:spcPts val="10134"/>
              </a:lnSpc>
              <a:spcBef>
                <a:spcPct val="0"/>
              </a:spcBef>
            </a:pPr>
            <a:r>
              <a:rPr lang="en-US" sz="6000" b="1" dirty="0">
                <a:solidFill>
                  <a:srgbClr val="D6801C"/>
                </a:solidFill>
                <a:latin typeface="Poppins Ultra-Bold"/>
                <a:ea typeface="Poppins Ultra-Bold"/>
                <a:cs typeface="Poppins Ultra-Bold"/>
                <a:sym typeface="Poppins Ultra-Bold"/>
              </a:rPr>
              <a:t>Technology Utilization</a:t>
            </a:r>
          </a:p>
        </p:txBody>
      </p:sp>
      <p:grpSp>
        <p:nvGrpSpPr>
          <p:cNvPr id="15" name="Group 15"/>
          <p:cNvGrpSpPr/>
          <p:nvPr/>
        </p:nvGrpSpPr>
        <p:grpSpPr>
          <a:xfrm>
            <a:off x="3592063" y="1629863"/>
            <a:ext cx="2213507" cy="1834004"/>
            <a:chOff x="0" y="0"/>
            <a:chExt cx="812800" cy="812800"/>
          </a:xfrm>
        </p:grpSpPr>
        <p:sp>
          <p:nvSpPr>
            <p:cNvPr id="16" name="Freeform 16"/>
            <p:cNvSpPr/>
            <p:nvPr/>
          </p:nvSpPr>
          <p:spPr>
            <a:xfrm>
              <a:off x="14395" y="14395"/>
              <a:ext cx="784011" cy="784011"/>
            </a:xfrm>
            <a:custGeom>
              <a:avLst/>
              <a:gdLst/>
              <a:ahLst/>
              <a:cxnLst/>
              <a:rect l="l" t="t" r="r" b="b"/>
              <a:pathLst>
                <a:path w="784011" h="784011">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F5AF19"/>
            </a:solidFill>
          </p:spPr>
        </p:sp>
        <p:sp>
          <p:nvSpPr>
            <p:cNvPr id="17" name="TextBox 17"/>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4698816" y="6080588"/>
            <a:ext cx="13583489" cy="946714"/>
            <a:chOff x="0" y="0"/>
            <a:chExt cx="3049338" cy="256504"/>
          </a:xfrm>
        </p:grpSpPr>
        <p:sp>
          <p:nvSpPr>
            <p:cNvPr id="19" name="Freeform 19"/>
            <p:cNvSpPr/>
            <p:nvPr/>
          </p:nvSpPr>
          <p:spPr>
            <a:xfrm>
              <a:off x="0" y="0"/>
              <a:ext cx="3049338" cy="256504"/>
            </a:xfrm>
            <a:custGeom>
              <a:avLst/>
              <a:gdLst/>
              <a:ahLst/>
              <a:cxnLst/>
              <a:rect l="l" t="t" r="r" b="b"/>
              <a:pathLst>
                <a:path w="3049338" h="256504">
                  <a:moveTo>
                    <a:pt x="0" y="0"/>
                  </a:moveTo>
                  <a:lnTo>
                    <a:pt x="3049338" y="0"/>
                  </a:lnTo>
                  <a:lnTo>
                    <a:pt x="3049338" y="256504"/>
                  </a:lnTo>
                  <a:lnTo>
                    <a:pt x="0" y="256504"/>
                  </a:lnTo>
                  <a:close/>
                </a:path>
              </a:pathLst>
            </a:custGeom>
            <a:solidFill>
              <a:srgbClr val="D6801C"/>
            </a:solidFill>
          </p:spPr>
        </p:sp>
        <p:sp>
          <p:nvSpPr>
            <p:cNvPr id="20" name="TextBox 20"/>
            <p:cNvSpPr txBox="1"/>
            <p:nvPr/>
          </p:nvSpPr>
          <p:spPr>
            <a:xfrm>
              <a:off x="0" y="-38100"/>
              <a:ext cx="3049338" cy="29460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3592063" y="5636943"/>
            <a:ext cx="2213507" cy="1834004"/>
            <a:chOff x="0" y="0"/>
            <a:chExt cx="812800" cy="812800"/>
          </a:xfrm>
        </p:grpSpPr>
        <p:sp>
          <p:nvSpPr>
            <p:cNvPr id="22" name="Freeform 22"/>
            <p:cNvSpPr/>
            <p:nvPr/>
          </p:nvSpPr>
          <p:spPr>
            <a:xfrm>
              <a:off x="14395" y="14395"/>
              <a:ext cx="784011" cy="784011"/>
            </a:xfrm>
            <a:custGeom>
              <a:avLst/>
              <a:gdLst/>
              <a:ahLst/>
              <a:cxnLst/>
              <a:rect l="l" t="t" r="r" b="b"/>
              <a:pathLst>
                <a:path w="784011" h="784011">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F5AF19"/>
            </a:solidFill>
          </p:spPr>
        </p:sp>
        <p:sp>
          <p:nvSpPr>
            <p:cNvPr id="23" name="TextBox 23"/>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4191382" y="1989128"/>
            <a:ext cx="1014868" cy="1023182"/>
          </a:xfrm>
          <a:custGeom>
            <a:avLst/>
            <a:gdLst/>
            <a:ahLst/>
            <a:cxnLst/>
            <a:rect l="l" t="t" r="r" b="b"/>
            <a:pathLst>
              <a:path w="1014868" h="1234906">
                <a:moveTo>
                  <a:pt x="0" y="0"/>
                </a:moveTo>
                <a:lnTo>
                  <a:pt x="1014869" y="0"/>
                </a:lnTo>
                <a:lnTo>
                  <a:pt x="1014869" y="1234906"/>
                </a:lnTo>
                <a:lnTo>
                  <a:pt x="0" y="12349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4305685" y="6139244"/>
            <a:ext cx="786262" cy="829402"/>
          </a:xfrm>
          <a:custGeom>
            <a:avLst/>
            <a:gdLst/>
            <a:ahLst/>
            <a:cxnLst/>
            <a:rect l="l" t="t" r="r" b="b"/>
            <a:pathLst>
              <a:path w="786262" h="1001028">
                <a:moveTo>
                  <a:pt x="0" y="0"/>
                </a:moveTo>
                <a:lnTo>
                  <a:pt x="786262" y="0"/>
                </a:lnTo>
                <a:lnTo>
                  <a:pt x="786262" y="1001028"/>
                </a:lnTo>
                <a:lnTo>
                  <a:pt x="0" y="1001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5985243" y="2042970"/>
            <a:ext cx="5673357" cy="874598"/>
          </a:xfrm>
          <a:prstGeom prst="rect">
            <a:avLst/>
          </a:prstGeom>
        </p:spPr>
        <p:txBody>
          <a:bodyPr wrap="square" lIns="0" tIns="0" rIns="0" bIns="0" rtlCol="0" anchor="t">
            <a:spAutoFit/>
          </a:bodyPr>
          <a:lstStyle/>
          <a:p>
            <a:pPr algn="just">
              <a:lnSpc>
                <a:spcPts val="7637"/>
              </a:lnSpc>
              <a:spcBef>
                <a:spcPct val="0"/>
              </a:spcBef>
            </a:pPr>
            <a:r>
              <a:rPr lang="en-US" sz="4000" b="1" dirty="0">
                <a:solidFill>
                  <a:srgbClr val="FFFFFF"/>
                </a:solidFill>
                <a:latin typeface="Poppins Medium"/>
                <a:ea typeface="Poppins Medium"/>
                <a:cs typeface="Poppins Medium"/>
                <a:sym typeface="Poppins Medium"/>
              </a:rPr>
              <a:t>Cloud Services</a:t>
            </a:r>
          </a:p>
        </p:txBody>
      </p:sp>
      <p:sp>
        <p:nvSpPr>
          <p:cNvPr id="27" name="TextBox 27"/>
          <p:cNvSpPr txBox="1"/>
          <p:nvPr/>
        </p:nvSpPr>
        <p:spPr>
          <a:xfrm>
            <a:off x="5995075" y="5976871"/>
            <a:ext cx="9241783" cy="874598"/>
          </a:xfrm>
          <a:prstGeom prst="rect">
            <a:avLst/>
          </a:prstGeom>
        </p:spPr>
        <p:txBody>
          <a:bodyPr wrap="square" lIns="0" tIns="0" rIns="0" bIns="0" rtlCol="0" anchor="t">
            <a:spAutoFit/>
          </a:bodyPr>
          <a:lstStyle/>
          <a:p>
            <a:pPr algn="just">
              <a:lnSpc>
                <a:spcPts val="7637"/>
              </a:lnSpc>
              <a:spcBef>
                <a:spcPct val="0"/>
              </a:spcBef>
            </a:pPr>
            <a:r>
              <a:rPr lang="en-US" sz="4000" b="1" dirty="0">
                <a:solidFill>
                  <a:srgbClr val="FFFFFF"/>
                </a:solidFill>
                <a:latin typeface="Poppins Medium"/>
                <a:ea typeface="Poppins Medium"/>
                <a:cs typeface="Poppins Medium"/>
                <a:sym typeface="Poppins Medium"/>
              </a:rPr>
              <a:t>Impact of Technology</a:t>
            </a:r>
          </a:p>
        </p:txBody>
      </p:sp>
      <p:sp>
        <p:nvSpPr>
          <p:cNvPr id="28" name="TextBox 28"/>
          <p:cNvSpPr txBox="1"/>
          <p:nvPr/>
        </p:nvSpPr>
        <p:spPr>
          <a:xfrm>
            <a:off x="6248400" y="3690609"/>
            <a:ext cx="9836996" cy="1538883"/>
          </a:xfrm>
          <a:prstGeom prst="rect">
            <a:avLst/>
          </a:prstGeom>
        </p:spPr>
        <p:txBody>
          <a:bodyPr lIns="0" tIns="0" rIns="0" bIns="0" rtlCol="0" anchor="t">
            <a:spAutoFit/>
          </a:bodyPr>
          <a:lstStyle/>
          <a:p>
            <a:pPr marL="342900" indent="-342900" algn="l">
              <a:spcBef>
                <a:spcPct val="0"/>
              </a:spcBef>
              <a:buFont typeface="Courier New" panose="02070309020205020404" pitchFamily="49" charset="0"/>
              <a:buChar char="o"/>
            </a:pPr>
            <a:r>
              <a:rPr lang="en-US" sz="2000" dirty="0">
                <a:solidFill>
                  <a:srgbClr val="000000"/>
                </a:solidFill>
                <a:latin typeface="+mj-lt"/>
                <a:ea typeface="Poppins Medium"/>
                <a:cs typeface="Poppins Medium"/>
                <a:sym typeface="Poppins Medium"/>
              </a:rPr>
              <a:t>Myntra does not directly operate a cloud services in the traditional sense , as companies like Amazon Web Services ( AWS ) or Microsoft </a:t>
            </a:r>
            <a:r>
              <a:rPr lang="en-US" sz="2000" dirty="0" err="1">
                <a:solidFill>
                  <a:srgbClr val="000000"/>
                </a:solidFill>
                <a:latin typeface="+mj-lt"/>
                <a:ea typeface="Poppins Medium"/>
                <a:cs typeface="Poppins Medium"/>
                <a:sym typeface="Poppins Medium"/>
              </a:rPr>
              <a:t>Arure</a:t>
            </a:r>
            <a:r>
              <a:rPr lang="en-US" sz="2000" dirty="0">
                <a:solidFill>
                  <a:srgbClr val="000000"/>
                </a:solidFill>
                <a:latin typeface="+mj-lt"/>
                <a:ea typeface="Poppins Medium"/>
                <a:cs typeface="Poppins Medium"/>
                <a:sym typeface="Poppins Medium"/>
              </a:rPr>
              <a:t> Do .</a:t>
            </a:r>
          </a:p>
          <a:p>
            <a:pPr marL="342900" indent="-342900" algn="l">
              <a:spcBef>
                <a:spcPct val="0"/>
              </a:spcBef>
              <a:buFont typeface="Courier New" panose="02070309020205020404" pitchFamily="49" charset="0"/>
              <a:buChar char="o"/>
            </a:pPr>
            <a:endParaRPr lang="en-US" sz="2000" dirty="0">
              <a:solidFill>
                <a:srgbClr val="000000"/>
              </a:solidFill>
              <a:latin typeface="+mj-lt"/>
              <a:ea typeface="Poppins Medium"/>
              <a:cs typeface="Poppins Medium"/>
              <a:sym typeface="Poppins Medium"/>
            </a:endParaRPr>
          </a:p>
          <a:p>
            <a:pPr marL="342900" indent="-342900" algn="l">
              <a:spcBef>
                <a:spcPct val="0"/>
              </a:spcBef>
              <a:buFont typeface="Courier New" panose="02070309020205020404" pitchFamily="49" charset="0"/>
              <a:buChar char="o"/>
            </a:pPr>
            <a:r>
              <a:rPr lang="en-US" sz="2000" dirty="0">
                <a:solidFill>
                  <a:srgbClr val="000000"/>
                </a:solidFill>
                <a:latin typeface="+mj-lt"/>
                <a:ea typeface="Poppins Medium"/>
                <a:cs typeface="Poppins Medium"/>
                <a:sym typeface="Poppins Medium"/>
              </a:rPr>
              <a:t>Myntra relies on cloud platforms for scalability and flexibility , using cloud infrastructure to handle large traffic spikes during scale events and for data storages .</a:t>
            </a:r>
          </a:p>
        </p:txBody>
      </p:sp>
      <p:sp>
        <p:nvSpPr>
          <p:cNvPr id="29" name="TextBox 29"/>
          <p:cNvSpPr txBox="1"/>
          <p:nvPr/>
        </p:nvSpPr>
        <p:spPr>
          <a:xfrm>
            <a:off x="6248400" y="7584671"/>
            <a:ext cx="9836996" cy="1538883"/>
          </a:xfrm>
          <a:prstGeom prst="rect">
            <a:avLst/>
          </a:prstGeom>
        </p:spPr>
        <p:txBody>
          <a:bodyPr lIns="0" tIns="0" rIns="0" bIns="0" rtlCol="0" anchor="t">
            <a:spAutoFit/>
          </a:bodyPr>
          <a:lstStyle/>
          <a:p>
            <a:pPr marL="342900" indent="-342900" algn="l">
              <a:spcBef>
                <a:spcPct val="0"/>
              </a:spcBef>
              <a:buFont typeface="Courier New" panose="02070309020205020404" pitchFamily="49" charset="0"/>
              <a:buChar char="o"/>
            </a:pPr>
            <a:r>
              <a:rPr lang="en-US" sz="2000" dirty="0">
                <a:solidFill>
                  <a:srgbClr val="000000"/>
                </a:solidFill>
                <a:latin typeface="+mj-lt"/>
                <a:ea typeface="Poppins Medium"/>
                <a:cs typeface="Poppins Medium"/>
                <a:sym typeface="Poppins Medium"/>
              </a:rPr>
              <a:t>Technologies like AI and robotics have streamlined </a:t>
            </a:r>
            <a:r>
              <a:rPr lang="en-US" sz="2000" dirty="0" err="1">
                <a:solidFill>
                  <a:srgbClr val="000000"/>
                </a:solidFill>
                <a:latin typeface="+mj-lt"/>
                <a:ea typeface="Poppins Medium"/>
                <a:cs typeface="Poppins Medium"/>
                <a:sym typeface="Poppins Medium"/>
              </a:rPr>
              <a:t>myntra’s</a:t>
            </a:r>
            <a:r>
              <a:rPr lang="en-US" sz="2000" dirty="0">
                <a:solidFill>
                  <a:srgbClr val="000000"/>
                </a:solidFill>
                <a:latin typeface="+mj-lt"/>
                <a:ea typeface="Poppins Medium"/>
                <a:cs typeface="Poppins Medium"/>
                <a:sym typeface="Poppins Medium"/>
              </a:rPr>
              <a:t> supply chains , enabling efficient inventory management , reducing delivery times , and lowering operational costs .</a:t>
            </a:r>
          </a:p>
          <a:p>
            <a:pPr marL="342900" indent="-342900" algn="l">
              <a:spcBef>
                <a:spcPct val="0"/>
              </a:spcBef>
              <a:buFont typeface="Courier New" panose="02070309020205020404" pitchFamily="49" charset="0"/>
              <a:buChar char="o"/>
            </a:pPr>
            <a:endParaRPr lang="en-US" sz="2000" dirty="0">
              <a:solidFill>
                <a:srgbClr val="000000"/>
              </a:solidFill>
              <a:latin typeface="+mj-lt"/>
              <a:ea typeface="Poppins Medium"/>
              <a:cs typeface="Poppins Medium"/>
              <a:sym typeface="Poppins Medium"/>
            </a:endParaRPr>
          </a:p>
          <a:p>
            <a:pPr marL="342900" indent="-342900" algn="l">
              <a:spcBef>
                <a:spcPct val="0"/>
              </a:spcBef>
              <a:buFont typeface="Courier New" panose="02070309020205020404" pitchFamily="49" charset="0"/>
              <a:buChar char="o"/>
            </a:pPr>
            <a:r>
              <a:rPr lang="en-US" sz="2000" dirty="0">
                <a:solidFill>
                  <a:srgbClr val="000000"/>
                </a:solidFill>
                <a:latin typeface="+mj-lt"/>
                <a:ea typeface="Poppins Medium"/>
                <a:cs typeface="Poppins Medium"/>
                <a:sym typeface="Poppins Medium"/>
              </a:rPr>
              <a:t>Technologies like data analytics help </a:t>
            </a:r>
            <a:r>
              <a:rPr lang="en-US" sz="2000" dirty="0" err="1">
                <a:solidFill>
                  <a:srgbClr val="000000"/>
                </a:solidFill>
                <a:latin typeface="+mj-lt"/>
                <a:ea typeface="Poppins Medium"/>
                <a:cs typeface="Poppins Medium"/>
                <a:sym typeface="Poppins Medium"/>
              </a:rPr>
              <a:t>myntra</a:t>
            </a:r>
            <a:r>
              <a:rPr lang="en-US" sz="2000" dirty="0">
                <a:solidFill>
                  <a:srgbClr val="000000"/>
                </a:solidFill>
                <a:latin typeface="+mj-lt"/>
                <a:ea typeface="Poppins Medium"/>
                <a:cs typeface="Poppins Medium"/>
                <a:sym typeface="Poppins Medium"/>
              </a:rPr>
              <a:t> understand customer </a:t>
            </a:r>
            <a:r>
              <a:rPr lang="en-US" sz="2000" dirty="0" err="1">
                <a:solidFill>
                  <a:srgbClr val="000000"/>
                </a:solidFill>
                <a:latin typeface="+mj-lt"/>
                <a:ea typeface="Poppins Medium"/>
                <a:cs typeface="Poppins Medium"/>
                <a:sym typeface="Poppins Medium"/>
              </a:rPr>
              <a:t>behaviour</a:t>
            </a:r>
            <a:r>
              <a:rPr lang="en-US" sz="2000" dirty="0">
                <a:solidFill>
                  <a:srgbClr val="000000"/>
                </a:solidFill>
                <a:latin typeface="+mj-lt"/>
                <a:ea typeface="Poppins Medium"/>
                <a:cs typeface="Poppins Medium"/>
                <a:sym typeface="Poppins Medium"/>
              </a:rPr>
              <a:t> , segment audiences and create targeted marketing campaigns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0768" y="1485900"/>
            <a:ext cx="20569700" cy="7086600"/>
            <a:chOff x="0" y="0"/>
            <a:chExt cx="1398305" cy="363172"/>
          </a:xfrm>
        </p:grpSpPr>
        <p:sp>
          <p:nvSpPr>
            <p:cNvPr id="3" name="Freeform 3"/>
            <p:cNvSpPr/>
            <p:nvPr/>
          </p:nvSpPr>
          <p:spPr>
            <a:xfrm>
              <a:off x="0" y="0"/>
              <a:ext cx="1398305" cy="363172"/>
            </a:xfrm>
            <a:custGeom>
              <a:avLst/>
              <a:gdLst/>
              <a:ahLst/>
              <a:cxnLst/>
              <a:rect l="l" t="t" r="r" b="b"/>
              <a:pathLst>
                <a:path w="1398305" h="363172">
                  <a:moveTo>
                    <a:pt x="1195105" y="0"/>
                  </a:moveTo>
                  <a:cubicBezTo>
                    <a:pt x="1307329" y="0"/>
                    <a:pt x="1398305" y="81299"/>
                    <a:pt x="1398305" y="181586"/>
                  </a:cubicBezTo>
                  <a:cubicBezTo>
                    <a:pt x="1398305" y="281874"/>
                    <a:pt x="1307329" y="363172"/>
                    <a:pt x="1195105" y="363172"/>
                  </a:cubicBezTo>
                  <a:lnTo>
                    <a:pt x="203200" y="363172"/>
                  </a:lnTo>
                  <a:cubicBezTo>
                    <a:pt x="90976" y="363172"/>
                    <a:pt x="0" y="281874"/>
                    <a:pt x="0" y="181586"/>
                  </a:cubicBezTo>
                  <a:cubicBezTo>
                    <a:pt x="0" y="81299"/>
                    <a:pt x="90976" y="0"/>
                    <a:pt x="203200" y="0"/>
                  </a:cubicBezTo>
                  <a:close/>
                </a:path>
              </a:pathLst>
            </a:custGeom>
            <a:solidFill>
              <a:srgbClr val="D6801C"/>
            </a:solidFill>
          </p:spPr>
        </p:sp>
        <p:sp>
          <p:nvSpPr>
            <p:cNvPr id="4" name="TextBox 4"/>
            <p:cNvSpPr txBox="1"/>
            <p:nvPr/>
          </p:nvSpPr>
          <p:spPr>
            <a:xfrm>
              <a:off x="0" y="-38100"/>
              <a:ext cx="1398305" cy="401272"/>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842788" y="-1413671"/>
            <a:ext cx="14245899" cy="14245899"/>
          </a:xfrm>
          <a:custGeom>
            <a:avLst/>
            <a:gdLst/>
            <a:ahLst/>
            <a:cxnLst/>
            <a:rect l="l" t="t" r="r" b="b"/>
            <a:pathLst>
              <a:path w="14245899" h="14245899">
                <a:moveTo>
                  <a:pt x="0" y="0"/>
                </a:moveTo>
                <a:lnTo>
                  <a:pt x="14245899" y="0"/>
                </a:lnTo>
                <a:lnTo>
                  <a:pt x="14245899" y="14245899"/>
                </a:lnTo>
                <a:lnTo>
                  <a:pt x="0" y="14245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a:grpSpLocks noChangeAspect="1"/>
          </p:cNvGrpSpPr>
          <p:nvPr/>
        </p:nvGrpSpPr>
        <p:grpSpPr>
          <a:xfrm>
            <a:off x="11897610" y="-129456"/>
            <a:ext cx="10723380" cy="10723337"/>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sp>
      </p:grpSp>
      <p:sp>
        <p:nvSpPr>
          <p:cNvPr id="9" name="TextBox 9"/>
          <p:cNvSpPr txBox="1"/>
          <p:nvPr/>
        </p:nvSpPr>
        <p:spPr>
          <a:xfrm>
            <a:off x="2770638" y="2346067"/>
            <a:ext cx="8574980" cy="5492273"/>
          </a:xfrm>
          <a:prstGeom prst="rect">
            <a:avLst/>
          </a:prstGeom>
        </p:spPr>
        <p:txBody>
          <a:bodyPr lIns="0" tIns="0" rIns="0" bIns="0" rtlCol="0" anchor="t">
            <a:spAutoFit/>
          </a:bodyPr>
          <a:lstStyle/>
          <a:p>
            <a:pPr marL="457200" indent="-457200">
              <a:lnSpc>
                <a:spcPct val="150000"/>
              </a:lnSpc>
              <a:spcBef>
                <a:spcPct val="0"/>
              </a:spcBef>
              <a:buFont typeface="+mj-lt"/>
              <a:buAutoNum type="arabicPeriod"/>
            </a:pPr>
            <a:r>
              <a:rPr lang="en-US" sz="2000" dirty="0">
                <a:solidFill>
                  <a:schemeClr val="bg1"/>
                </a:solidFill>
                <a:latin typeface="+mj-lt"/>
                <a:ea typeface="Poppins Medium"/>
                <a:cs typeface="Poppins Medium"/>
                <a:sym typeface="Poppins Medium"/>
              </a:rPr>
              <a:t>In April 2015 , Myntra acquired Bengaluru – based Mobile App Development Platform company </a:t>
            </a:r>
            <a:r>
              <a:rPr lang="en-US" sz="2000" b="1" dirty="0">
                <a:solidFill>
                  <a:schemeClr val="bg1"/>
                </a:solidFill>
                <a:latin typeface="+mj-lt"/>
                <a:ea typeface="Poppins Medium"/>
                <a:cs typeface="Poppins Medium"/>
                <a:sym typeface="Poppins Medium"/>
              </a:rPr>
              <a:t>Native5</a:t>
            </a:r>
            <a:r>
              <a:rPr lang="en-US" sz="2000" dirty="0">
                <a:solidFill>
                  <a:schemeClr val="bg1"/>
                </a:solidFill>
                <a:latin typeface="+mj-lt"/>
                <a:ea typeface="Poppins Medium"/>
                <a:cs typeface="Poppins Medium"/>
                <a:sym typeface="Poppins Medium"/>
              </a:rPr>
              <a:t> with a view to strengthen and expand </a:t>
            </a:r>
            <a:r>
              <a:rPr lang="en-US" sz="2000" dirty="0" err="1">
                <a:solidFill>
                  <a:schemeClr val="bg1"/>
                </a:solidFill>
                <a:latin typeface="+mj-lt"/>
                <a:ea typeface="Poppins Medium"/>
                <a:cs typeface="Poppins Medium"/>
                <a:sym typeface="Poppins Medium"/>
              </a:rPr>
              <a:t>myntra’s</a:t>
            </a:r>
            <a:r>
              <a:rPr lang="en-US" sz="2000" dirty="0">
                <a:solidFill>
                  <a:schemeClr val="bg1"/>
                </a:solidFill>
                <a:latin typeface="+mj-lt"/>
                <a:ea typeface="Poppins Medium"/>
                <a:cs typeface="Poppins Medium"/>
                <a:sym typeface="Poppins Medium"/>
              </a:rPr>
              <a:t> mobile Technology team .</a:t>
            </a:r>
          </a:p>
          <a:p>
            <a:pPr marL="457200" indent="-457200">
              <a:lnSpc>
                <a:spcPct val="150000"/>
              </a:lnSpc>
              <a:spcBef>
                <a:spcPct val="0"/>
              </a:spcBef>
              <a:buFont typeface="+mj-lt"/>
              <a:buAutoNum type="arabicPeriod"/>
            </a:pPr>
            <a:r>
              <a:rPr lang="en-US" sz="2000" dirty="0">
                <a:solidFill>
                  <a:schemeClr val="bg1"/>
                </a:solidFill>
                <a:latin typeface="+mj-lt"/>
                <a:ea typeface="Poppins Medium"/>
                <a:cs typeface="Poppins Medium"/>
                <a:sym typeface="Poppins Medium"/>
              </a:rPr>
              <a:t>In July 2016 , Myntra acquired Mobile – based Content aggregation Platform </a:t>
            </a:r>
            <a:r>
              <a:rPr lang="en-US" sz="2000" b="1" dirty="0" err="1">
                <a:solidFill>
                  <a:schemeClr val="bg1"/>
                </a:solidFill>
                <a:latin typeface="+mj-lt"/>
                <a:ea typeface="Poppins Medium"/>
                <a:cs typeface="Poppins Medium"/>
                <a:sym typeface="Poppins Medium"/>
              </a:rPr>
              <a:t>Cubeit</a:t>
            </a:r>
            <a:r>
              <a:rPr lang="en-US" sz="2000" dirty="0">
                <a:solidFill>
                  <a:schemeClr val="bg1"/>
                </a:solidFill>
                <a:latin typeface="+mj-lt"/>
                <a:ea typeface="Poppins Medium"/>
                <a:cs typeface="Poppins Medium"/>
                <a:sym typeface="Poppins Medium"/>
              </a:rPr>
              <a:t> to strengthen and expand its technology Team . </a:t>
            </a:r>
          </a:p>
          <a:p>
            <a:pPr marL="457200" indent="-457200">
              <a:lnSpc>
                <a:spcPct val="150000"/>
              </a:lnSpc>
              <a:spcBef>
                <a:spcPct val="0"/>
              </a:spcBef>
              <a:buFont typeface="+mj-lt"/>
              <a:buAutoNum type="arabicPeriod"/>
            </a:pPr>
            <a:r>
              <a:rPr lang="en-US" sz="2000" dirty="0">
                <a:solidFill>
                  <a:schemeClr val="bg1"/>
                </a:solidFill>
                <a:latin typeface="+mj-lt"/>
                <a:ea typeface="Poppins Medium"/>
                <a:cs typeface="Poppins Medium"/>
                <a:sym typeface="Poppins Medium"/>
              </a:rPr>
              <a:t>In April 2017 , The Company acquired </a:t>
            </a:r>
            <a:r>
              <a:rPr lang="en-US" sz="2000" b="1" dirty="0" err="1">
                <a:solidFill>
                  <a:schemeClr val="bg1"/>
                </a:solidFill>
                <a:latin typeface="+mj-lt"/>
                <a:ea typeface="Poppins Medium"/>
                <a:cs typeface="Poppins Medium"/>
                <a:sym typeface="Poppins Medium"/>
              </a:rPr>
              <a:t>inLogg</a:t>
            </a:r>
            <a:r>
              <a:rPr lang="en-US" sz="2000" dirty="0">
                <a:solidFill>
                  <a:schemeClr val="bg1"/>
                </a:solidFill>
                <a:latin typeface="+mj-lt"/>
                <a:ea typeface="Poppins Medium"/>
                <a:cs typeface="Poppins Medium"/>
                <a:sym typeface="Poppins Medium"/>
              </a:rPr>
              <a:t> , a city based technology platform for the E-Commerce sector</a:t>
            </a:r>
          </a:p>
          <a:p>
            <a:pPr marL="457200" indent="-457200">
              <a:lnSpc>
                <a:spcPct val="150000"/>
              </a:lnSpc>
              <a:spcBef>
                <a:spcPct val="0"/>
              </a:spcBef>
              <a:buFont typeface="+mj-lt"/>
              <a:buAutoNum type="arabicPeriod"/>
            </a:pPr>
            <a:r>
              <a:rPr lang="en-US" sz="2000" dirty="0">
                <a:solidFill>
                  <a:schemeClr val="bg1"/>
                </a:solidFill>
                <a:latin typeface="+mj-lt"/>
                <a:ea typeface="Poppins Medium"/>
                <a:cs typeface="Poppins Medium"/>
                <a:sym typeface="Poppins Medium"/>
              </a:rPr>
              <a:t>In April 2018 , Myntra acquired </a:t>
            </a:r>
            <a:r>
              <a:rPr lang="en-US" sz="2000" dirty="0" err="1">
                <a:solidFill>
                  <a:schemeClr val="bg1"/>
                </a:solidFill>
                <a:latin typeface="+mj-lt"/>
                <a:ea typeface="Poppins Medium"/>
                <a:cs typeface="Poppins Medium"/>
                <a:sym typeface="Poppins Medium"/>
              </a:rPr>
              <a:t>Bengalure</a:t>
            </a:r>
            <a:r>
              <a:rPr lang="en-US" sz="2000" dirty="0">
                <a:solidFill>
                  <a:schemeClr val="bg1"/>
                </a:solidFill>
                <a:latin typeface="+mj-lt"/>
                <a:ea typeface="Poppins Medium"/>
                <a:cs typeface="Poppins Medium"/>
                <a:sym typeface="Poppins Medium"/>
              </a:rPr>
              <a:t> – based start up </a:t>
            </a:r>
            <a:r>
              <a:rPr lang="en-US" sz="2000" b="1" dirty="0" err="1">
                <a:solidFill>
                  <a:schemeClr val="bg1"/>
                </a:solidFill>
                <a:latin typeface="+mj-lt"/>
                <a:ea typeface="Poppins Medium"/>
                <a:cs typeface="Poppins Medium"/>
                <a:sym typeface="Poppins Medium"/>
              </a:rPr>
              <a:t>witworks</a:t>
            </a:r>
            <a:r>
              <a:rPr lang="en-US" sz="2000" dirty="0" err="1">
                <a:solidFill>
                  <a:schemeClr val="bg1"/>
                </a:solidFill>
                <a:latin typeface="+mj-lt"/>
                <a:ea typeface="Poppins Medium"/>
                <a:cs typeface="Poppins Medium"/>
                <a:sym typeface="Poppins Medium"/>
              </a:rPr>
              <a:t>,a</a:t>
            </a:r>
            <a:r>
              <a:rPr lang="en-US" sz="2000" dirty="0">
                <a:solidFill>
                  <a:schemeClr val="bg1"/>
                </a:solidFill>
                <a:latin typeface="+mj-lt"/>
                <a:ea typeface="Poppins Medium"/>
                <a:cs typeface="Poppins Medium"/>
                <a:sym typeface="Poppins Medium"/>
              </a:rPr>
              <a:t> maker of wearable devices , to strengthen its technology team ,</a:t>
            </a:r>
          </a:p>
          <a:p>
            <a:pPr marL="457200" indent="-457200">
              <a:lnSpc>
                <a:spcPct val="150000"/>
              </a:lnSpc>
              <a:spcBef>
                <a:spcPct val="0"/>
              </a:spcBef>
              <a:buFont typeface="+mj-lt"/>
              <a:buAutoNum type="arabicPeriod"/>
            </a:pPr>
            <a:r>
              <a:rPr lang="en-US" sz="2000" dirty="0">
                <a:solidFill>
                  <a:schemeClr val="bg1"/>
                </a:solidFill>
                <a:latin typeface="+mj-lt"/>
                <a:ea typeface="Poppins Medium"/>
                <a:cs typeface="Poppins Medium"/>
                <a:sym typeface="Poppins Medium"/>
              </a:rPr>
              <a:t>In April 2018 , Myntra acquired Mumbai – based started </a:t>
            </a:r>
            <a:r>
              <a:rPr lang="en-US" sz="2000" b="1" dirty="0">
                <a:solidFill>
                  <a:schemeClr val="bg1"/>
                </a:solidFill>
                <a:latin typeface="+mj-lt"/>
                <a:ea typeface="Poppins Medium"/>
                <a:cs typeface="Poppins Medium"/>
                <a:sym typeface="Poppins Medium"/>
              </a:rPr>
              <a:t>up </a:t>
            </a:r>
            <a:r>
              <a:rPr lang="en-US" sz="2000" b="1" dirty="0" err="1">
                <a:solidFill>
                  <a:schemeClr val="bg1"/>
                </a:solidFill>
                <a:latin typeface="+mj-lt"/>
                <a:ea typeface="Poppins Medium"/>
                <a:cs typeface="Poppins Medium"/>
                <a:sym typeface="Poppins Medium"/>
              </a:rPr>
              <a:t>pretr</a:t>
            </a:r>
            <a:r>
              <a:rPr lang="en-US" sz="2000" b="1" dirty="0">
                <a:solidFill>
                  <a:schemeClr val="bg1"/>
                </a:solidFill>
                <a:latin typeface="+mj-lt"/>
                <a:ea typeface="Poppins Medium"/>
                <a:cs typeface="Poppins Medium"/>
                <a:sym typeface="Poppins Medium"/>
              </a:rPr>
              <a:t> online services </a:t>
            </a:r>
            <a:r>
              <a:rPr lang="en-US" sz="2000" b="1" dirty="0" err="1">
                <a:solidFill>
                  <a:schemeClr val="bg1"/>
                </a:solidFill>
                <a:latin typeface="+mj-lt"/>
                <a:ea typeface="Poppins Medium"/>
                <a:cs typeface="Poppins Medium"/>
                <a:sym typeface="Poppins Medium"/>
              </a:rPr>
              <a:t>pvt</a:t>
            </a:r>
            <a:r>
              <a:rPr lang="en-US" sz="2000" b="1" dirty="0">
                <a:solidFill>
                  <a:schemeClr val="bg1"/>
                </a:solidFill>
                <a:latin typeface="+mj-lt"/>
                <a:ea typeface="Poppins Medium"/>
                <a:cs typeface="Poppins Medium"/>
                <a:sym typeface="Poppins Medium"/>
              </a:rPr>
              <a:t> ltd </a:t>
            </a:r>
            <a:r>
              <a:rPr lang="en-US" sz="2000" dirty="0">
                <a:solidFill>
                  <a:schemeClr val="bg1"/>
                </a:solidFill>
                <a:latin typeface="+mj-lt"/>
                <a:ea typeface="Poppins Medium"/>
                <a:cs typeface="Poppins Medium"/>
                <a:sym typeface="Poppins Medium"/>
              </a:rPr>
              <a:t>. An end to end omnichannel platform for retail .</a:t>
            </a:r>
          </a:p>
          <a:p>
            <a:pPr marL="457200" indent="-457200">
              <a:lnSpc>
                <a:spcPct val="150000"/>
              </a:lnSpc>
              <a:spcBef>
                <a:spcPct val="0"/>
              </a:spcBef>
              <a:buFont typeface="+mj-lt"/>
              <a:buAutoNum type="arabicPeriod"/>
            </a:pPr>
            <a:endParaRPr lang="en-US" sz="2000" dirty="0">
              <a:solidFill>
                <a:schemeClr val="bg1"/>
              </a:solidFill>
              <a:latin typeface="+mj-lt"/>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132161" y="1921893"/>
            <a:ext cx="10518039" cy="10244806"/>
            <a:chOff x="0" y="0"/>
            <a:chExt cx="834478" cy="812800"/>
          </a:xfrm>
        </p:grpSpPr>
        <p:sp>
          <p:nvSpPr>
            <p:cNvPr id="6" name="Freeform 6"/>
            <p:cNvSpPr/>
            <p:nvPr/>
          </p:nvSpPr>
          <p:spPr>
            <a:xfrm>
              <a:off x="0" y="0"/>
              <a:ext cx="834478" cy="812800"/>
            </a:xfrm>
            <a:custGeom>
              <a:avLst/>
              <a:gdLst/>
              <a:ahLst/>
              <a:cxnLst/>
              <a:rect l="l" t="t" r="r" b="b"/>
              <a:pathLst>
                <a:path w="834478" h="812800">
                  <a:moveTo>
                    <a:pt x="417239" y="0"/>
                  </a:moveTo>
                  <a:cubicBezTo>
                    <a:pt x="186804" y="0"/>
                    <a:pt x="0" y="181951"/>
                    <a:pt x="0" y="406400"/>
                  </a:cubicBezTo>
                  <a:cubicBezTo>
                    <a:pt x="0" y="630849"/>
                    <a:pt x="186804" y="812800"/>
                    <a:pt x="417239" y="812800"/>
                  </a:cubicBezTo>
                  <a:cubicBezTo>
                    <a:pt x="647673" y="812800"/>
                    <a:pt x="834478" y="630849"/>
                    <a:pt x="834478" y="406400"/>
                  </a:cubicBezTo>
                  <a:cubicBezTo>
                    <a:pt x="834478" y="181951"/>
                    <a:pt x="647673" y="0"/>
                    <a:pt x="417239" y="0"/>
                  </a:cubicBezTo>
                  <a:close/>
                </a:path>
              </a:pathLst>
            </a:custGeom>
            <a:solidFill>
              <a:srgbClr val="D6801C"/>
            </a:solidFill>
          </p:spPr>
        </p:sp>
        <p:sp>
          <p:nvSpPr>
            <p:cNvPr id="7" name="TextBox 7"/>
            <p:cNvSpPr txBox="1"/>
            <p:nvPr/>
          </p:nvSpPr>
          <p:spPr>
            <a:xfrm>
              <a:off x="78232" y="38100"/>
              <a:ext cx="678013"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028700" y="7489496"/>
            <a:ext cx="5959579" cy="1654036"/>
          </a:xfrm>
          <a:prstGeom prst="rect">
            <a:avLst/>
          </a:prstGeom>
        </p:spPr>
        <p:txBody>
          <a:bodyPr lIns="0" tIns="0" rIns="0" bIns="0" rtlCol="0" anchor="t">
            <a:spAutoFit/>
          </a:bodyPr>
          <a:lstStyle/>
          <a:p>
            <a:pPr algn="ctr">
              <a:lnSpc>
                <a:spcPts val="2696"/>
              </a:lnSpc>
              <a:spcBef>
                <a:spcPct val="0"/>
              </a:spcBef>
            </a:pPr>
            <a:r>
              <a:rPr lang="en-US" sz="1926" b="1">
                <a:solidFill>
                  <a:srgbClr val="FFFFFF"/>
                </a:solidFill>
                <a:latin typeface="Poppins Medium"/>
                <a:ea typeface="Poppins Medium"/>
                <a:cs typeface="Poppins Medium"/>
                <a:sym typeface="Poppins Medium"/>
              </a:rPr>
              <a:t>Lorem ipsum dolor sit amet, consectetur adipiscing elit. In ultricies, justo eu ullamcorper dignissim, mauris mi efficitur nibh, sit amet faucibus erat urna sed magna. Morbi hendrerit arcu vel arcu feugiat, ut mollis sapien viverra. </a:t>
            </a:r>
          </a:p>
        </p:txBody>
      </p:sp>
      <p:sp>
        <p:nvSpPr>
          <p:cNvPr id="21" name="TextBox 21"/>
          <p:cNvSpPr txBox="1"/>
          <p:nvPr/>
        </p:nvSpPr>
        <p:spPr>
          <a:xfrm>
            <a:off x="1830787" y="6594733"/>
            <a:ext cx="4108387" cy="642932"/>
          </a:xfrm>
          <a:prstGeom prst="rect">
            <a:avLst/>
          </a:prstGeom>
        </p:spPr>
        <p:txBody>
          <a:bodyPr lIns="0" tIns="0" rIns="0" bIns="0" rtlCol="0" anchor="t">
            <a:spAutoFit/>
          </a:bodyPr>
          <a:lstStyle/>
          <a:p>
            <a:pPr algn="ctr">
              <a:lnSpc>
                <a:spcPts val="4782"/>
              </a:lnSpc>
            </a:pPr>
            <a:r>
              <a:rPr lang="en-US" sz="3985" b="1">
                <a:solidFill>
                  <a:srgbClr val="FFFFFF"/>
                </a:solidFill>
                <a:latin typeface="Poppins Ultra-Bold"/>
                <a:ea typeface="Poppins Ultra-Bold"/>
                <a:cs typeface="Poppins Ultra-Bold"/>
                <a:sym typeface="Poppins Ultra-Bold"/>
              </a:rPr>
              <a:t>Application </a:t>
            </a:r>
          </a:p>
        </p:txBody>
      </p:sp>
      <p:sp>
        <p:nvSpPr>
          <p:cNvPr id="27" name="Freeform 12">
            <a:extLst>
              <a:ext uri="{FF2B5EF4-FFF2-40B4-BE49-F238E27FC236}">
                <a16:creationId xmlns:a16="http://schemas.microsoft.com/office/drawing/2014/main" id="{7007E54D-C0BA-D8DB-343D-343D36AA5C14}"/>
              </a:ext>
            </a:extLst>
          </p:cNvPr>
          <p:cNvSpPr/>
          <p:nvPr/>
        </p:nvSpPr>
        <p:spPr>
          <a:xfrm>
            <a:off x="360654" y="-39765"/>
            <a:ext cx="2940265" cy="2940265"/>
          </a:xfrm>
          <a:custGeom>
            <a:avLst/>
            <a:gdLst/>
            <a:ahLst/>
            <a:cxnLst/>
            <a:rect l="l" t="t" r="r" b="b"/>
            <a:pathLst>
              <a:path w="2940265" h="2940265">
                <a:moveTo>
                  <a:pt x="0" y="0"/>
                </a:moveTo>
                <a:lnTo>
                  <a:pt x="2940265" y="0"/>
                </a:lnTo>
                <a:lnTo>
                  <a:pt x="2940265" y="2940266"/>
                </a:lnTo>
                <a:lnTo>
                  <a:pt x="0" y="2940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3" name="Group 15">
            <a:extLst>
              <a:ext uri="{FF2B5EF4-FFF2-40B4-BE49-F238E27FC236}">
                <a16:creationId xmlns:a16="http://schemas.microsoft.com/office/drawing/2014/main" id="{311256CC-3807-178D-FB7E-60F02D3FC741}"/>
              </a:ext>
            </a:extLst>
          </p:cNvPr>
          <p:cNvGrpSpPr/>
          <p:nvPr/>
        </p:nvGrpSpPr>
        <p:grpSpPr>
          <a:xfrm>
            <a:off x="763233" y="362814"/>
            <a:ext cx="5709034" cy="3115451"/>
            <a:chOff x="-1423258" y="-470894"/>
            <a:chExt cx="2096358" cy="1143994"/>
          </a:xfrm>
        </p:grpSpPr>
        <p:sp>
          <p:nvSpPr>
            <p:cNvPr id="34" name="Freeform 16">
              <a:extLst>
                <a:ext uri="{FF2B5EF4-FFF2-40B4-BE49-F238E27FC236}">
                  <a16:creationId xmlns:a16="http://schemas.microsoft.com/office/drawing/2014/main" id="{BF621718-3E24-01FF-43B4-BAFB835AC2FF}"/>
                </a:ext>
              </a:extLst>
            </p:cNvPr>
            <p:cNvSpPr/>
            <p:nvPr/>
          </p:nvSpPr>
          <p:spPr>
            <a:xfrm>
              <a:off x="-1423258" y="-470894"/>
              <a:ext cx="784011" cy="784011"/>
            </a:xfrm>
            <a:custGeom>
              <a:avLst/>
              <a:gdLst/>
              <a:ahLst/>
              <a:cxnLst/>
              <a:rect l="l" t="t" r="r" b="b"/>
              <a:pathLst>
                <a:path w="784011" h="784011">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F5AF19"/>
            </a:solidFill>
          </p:spPr>
        </p:sp>
        <p:sp>
          <p:nvSpPr>
            <p:cNvPr id="35" name="TextBox 17">
              <a:extLst>
                <a:ext uri="{FF2B5EF4-FFF2-40B4-BE49-F238E27FC236}">
                  <a16:creationId xmlns:a16="http://schemas.microsoft.com/office/drawing/2014/main" id="{EC4EB1EF-BA8A-E35C-5F6F-8AF123C159C2}"/>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
        <p:nvSpPr>
          <p:cNvPr id="36" name="Freeform 17">
            <a:extLst>
              <a:ext uri="{FF2B5EF4-FFF2-40B4-BE49-F238E27FC236}">
                <a16:creationId xmlns:a16="http://schemas.microsoft.com/office/drawing/2014/main" id="{7E684148-88C6-0FD2-1405-7B0EB1156D8D}"/>
              </a:ext>
            </a:extLst>
          </p:cNvPr>
          <p:cNvSpPr/>
          <p:nvPr/>
        </p:nvSpPr>
        <p:spPr>
          <a:xfrm>
            <a:off x="1342112" y="1022440"/>
            <a:ext cx="977346" cy="813862"/>
          </a:xfrm>
          <a:custGeom>
            <a:avLst/>
            <a:gdLst/>
            <a:ahLst/>
            <a:cxnLst/>
            <a:rect l="l" t="t" r="r" b="b"/>
            <a:pathLst>
              <a:path w="977346" h="813862">
                <a:moveTo>
                  <a:pt x="0" y="0"/>
                </a:moveTo>
                <a:lnTo>
                  <a:pt x="977346" y="0"/>
                </a:lnTo>
                <a:lnTo>
                  <a:pt x="977346" y="813863"/>
                </a:lnTo>
                <a:lnTo>
                  <a:pt x="0" y="8138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37" name="TextBox 14">
            <a:extLst>
              <a:ext uri="{FF2B5EF4-FFF2-40B4-BE49-F238E27FC236}">
                <a16:creationId xmlns:a16="http://schemas.microsoft.com/office/drawing/2014/main" id="{3A27ADE4-5D9B-6E06-A364-CD4BD37C84C2}"/>
              </a:ext>
            </a:extLst>
          </p:cNvPr>
          <p:cNvSpPr txBox="1"/>
          <p:nvPr/>
        </p:nvSpPr>
        <p:spPr>
          <a:xfrm>
            <a:off x="1075751" y="697289"/>
            <a:ext cx="17981213" cy="1186863"/>
          </a:xfrm>
          <a:prstGeom prst="rect">
            <a:avLst/>
          </a:prstGeom>
        </p:spPr>
        <p:txBody>
          <a:bodyPr wrap="square" lIns="0" tIns="0" rIns="0" bIns="0" rtlCol="0" anchor="t">
            <a:spAutoFit/>
          </a:bodyPr>
          <a:lstStyle/>
          <a:p>
            <a:pPr algn="ctr">
              <a:lnSpc>
                <a:spcPts val="10134"/>
              </a:lnSpc>
              <a:spcBef>
                <a:spcPct val="0"/>
              </a:spcBef>
            </a:pPr>
            <a:r>
              <a:rPr lang="en-US" sz="6000" b="1" dirty="0">
                <a:solidFill>
                  <a:srgbClr val="D6801C"/>
                </a:solidFill>
                <a:latin typeface="Poppins Ultra-Bold"/>
                <a:ea typeface="Poppins Ultra-Bold"/>
                <a:cs typeface="Poppins Ultra-Bold"/>
                <a:sym typeface="Poppins Ultra-Bold"/>
              </a:rPr>
              <a:t>Data Analytics and Personalization</a:t>
            </a:r>
          </a:p>
        </p:txBody>
      </p:sp>
      <p:sp>
        <p:nvSpPr>
          <p:cNvPr id="38" name="TextBox 28">
            <a:extLst>
              <a:ext uri="{FF2B5EF4-FFF2-40B4-BE49-F238E27FC236}">
                <a16:creationId xmlns:a16="http://schemas.microsoft.com/office/drawing/2014/main" id="{E2EE00D4-FAD5-71BC-2830-F44777B066F5}"/>
              </a:ext>
            </a:extLst>
          </p:cNvPr>
          <p:cNvSpPr txBox="1"/>
          <p:nvPr/>
        </p:nvSpPr>
        <p:spPr>
          <a:xfrm>
            <a:off x="1342112" y="2790649"/>
            <a:ext cx="9836996" cy="430887"/>
          </a:xfrm>
          <a:prstGeom prst="rect">
            <a:avLst/>
          </a:prstGeom>
        </p:spPr>
        <p:txBody>
          <a:bodyPr lIns="0" tIns="0" rIns="0" bIns="0" rtlCol="0" anchor="t">
            <a:spAutoFit/>
          </a:bodyPr>
          <a:lstStyle/>
          <a:p>
            <a:pPr algn="l">
              <a:spcBef>
                <a:spcPct val="0"/>
              </a:spcBef>
            </a:pPr>
            <a:r>
              <a:rPr lang="en-US" sz="2800" b="1" dirty="0">
                <a:solidFill>
                  <a:srgbClr val="000000"/>
                </a:solidFill>
                <a:latin typeface="+mj-lt"/>
                <a:ea typeface="Poppins Medium"/>
                <a:cs typeface="Poppins Medium"/>
                <a:sym typeface="Poppins Medium"/>
              </a:rPr>
              <a:t>Customer Insights : </a:t>
            </a:r>
          </a:p>
        </p:txBody>
      </p:sp>
      <p:sp>
        <p:nvSpPr>
          <p:cNvPr id="39" name="TextBox 28">
            <a:extLst>
              <a:ext uri="{FF2B5EF4-FFF2-40B4-BE49-F238E27FC236}">
                <a16:creationId xmlns:a16="http://schemas.microsoft.com/office/drawing/2014/main" id="{36B82FE3-FDAD-466D-054E-B5E5F7CF7E0E}"/>
              </a:ext>
            </a:extLst>
          </p:cNvPr>
          <p:cNvSpPr txBox="1"/>
          <p:nvPr/>
        </p:nvSpPr>
        <p:spPr>
          <a:xfrm>
            <a:off x="1342112" y="5929532"/>
            <a:ext cx="9836996" cy="430887"/>
          </a:xfrm>
          <a:prstGeom prst="rect">
            <a:avLst/>
          </a:prstGeom>
        </p:spPr>
        <p:txBody>
          <a:bodyPr lIns="0" tIns="0" rIns="0" bIns="0" rtlCol="0" anchor="t">
            <a:spAutoFit/>
          </a:bodyPr>
          <a:lstStyle/>
          <a:p>
            <a:pPr algn="l">
              <a:spcBef>
                <a:spcPct val="0"/>
              </a:spcBef>
            </a:pPr>
            <a:r>
              <a:rPr lang="en-US" sz="2800" b="1" dirty="0">
                <a:solidFill>
                  <a:srgbClr val="000000"/>
                </a:solidFill>
                <a:latin typeface="+mj-lt"/>
                <a:ea typeface="Poppins Medium"/>
                <a:cs typeface="Poppins Medium"/>
                <a:sym typeface="Poppins Medium"/>
              </a:rPr>
              <a:t>Personalization Strategies : </a:t>
            </a:r>
          </a:p>
        </p:txBody>
      </p:sp>
      <p:sp>
        <p:nvSpPr>
          <p:cNvPr id="2" name="TextBox 32">
            <a:extLst>
              <a:ext uri="{FF2B5EF4-FFF2-40B4-BE49-F238E27FC236}">
                <a16:creationId xmlns:a16="http://schemas.microsoft.com/office/drawing/2014/main" id="{60DDAAF1-78BD-F270-A616-3D92B508A222}"/>
              </a:ext>
            </a:extLst>
          </p:cNvPr>
          <p:cNvSpPr txBox="1"/>
          <p:nvPr/>
        </p:nvSpPr>
        <p:spPr>
          <a:xfrm>
            <a:off x="2330846" y="3619381"/>
            <a:ext cx="7915785" cy="1538883"/>
          </a:xfrm>
          <a:prstGeom prst="rect">
            <a:avLst/>
          </a:prstGeom>
        </p:spPr>
        <p:txBody>
          <a:bodyPr lIns="0" tIns="0" rIns="0" bIns="0" rtlCol="0" anchor="t">
            <a:spAutoFit/>
          </a:bodyPr>
          <a:lstStyle/>
          <a:p>
            <a:pPr marL="342900" indent="-342900" algn="l">
              <a:spcBef>
                <a:spcPct val="0"/>
              </a:spcBef>
              <a:buFont typeface="Wingdings" panose="05000000000000000000" pitchFamily="2" charset="2"/>
              <a:buChar char="v"/>
            </a:pPr>
            <a:r>
              <a:rPr lang="en-US" sz="2000" dirty="0">
                <a:solidFill>
                  <a:srgbClr val="000000"/>
                </a:solidFill>
                <a:ea typeface="Poppins Medium"/>
                <a:cs typeface="Poppins Medium" panose="00000600000000000000" pitchFamily="2" charset="0"/>
                <a:sym typeface="Poppins Medium"/>
              </a:rPr>
              <a:t>Collects vast customer data on fashion preferences, browsing history, purchase behavior, and demographics.</a:t>
            </a:r>
          </a:p>
          <a:p>
            <a:pPr marL="342900" indent="-342900" algn="l">
              <a:spcBef>
                <a:spcPct val="0"/>
              </a:spcBef>
              <a:buFont typeface="Wingdings" panose="05000000000000000000" pitchFamily="2" charset="2"/>
              <a:buChar char="v"/>
            </a:pPr>
            <a:endParaRPr lang="en-US" sz="2000" dirty="0">
              <a:solidFill>
                <a:srgbClr val="000000"/>
              </a:solidFill>
              <a:ea typeface="Poppins Medium"/>
              <a:cs typeface="Poppins Medium" panose="00000600000000000000" pitchFamily="2" charset="0"/>
              <a:sym typeface="Poppins Medium"/>
            </a:endParaRPr>
          </a:p>
          <a:p>
            <a:pPr marL="342900" indent="-342900" algn="l">
              <a:spcBef>
                <a:spcPct val="0"/>
              </a:spcBef>
              <a:buFont typeface="Wingdings" panose="05000000000000000000" pitchFamily="2" charset="2"/>
              <a:buChar char="v"/>
            </a:pPr>
            <a:r>
              <a:rPr lang="en-US" sz="2000" dirty="0">
                <a:solidFill>
                  <a:srgbClr val="000000"/>
                </a:solidFill>
                <a:ea typeface="Poppins Medium"/>
                <a:cs typeface="Poppins Medium" panose="00000600000000000000" pitchFamily="2" charset="0"/>
                <a:sym typeface="Poppins Medium"/>
              </a:rPr>
              <a:t>Utilizes data for targeted marketing campaigns and personalized product suggestions across fashion categories.</a:t>
            </a:r>
          </a:p>
        </p:txBody>
      </p:sp>
      <p:sp>
        <p:nvSpPr>
          <p:cNvPr id="3" name="TextBox 32">
            <a:extLst>
              <a:ext uri="{FF2B5EF4-FFF2-40B4-BE49-F238E27FC236}">
                <a16:creationId xmlns:a16="http://schemas.microsoft.com/office/drawing/2014/main" id="{136DE08B-96EC-6110-28DD-C52AF37775C0}"/>
              </a:ext>
            </a:extLst>
          </p:cNvPr>
          <p:cNvSpPr txBox="1"/>
          <p:nvPr/>
        </p:nvSpPr>
        <p:spPr>
          <a:xfrm>
            <a:off x="2319458" y="6878241"/>
            <a:ext cx="7915785" cy="1846659"/>
          </a:xfrm>
          <a:prstGeom prst="rect">
            <a:avLst/>
          </a:prstGeom>
        </p:spPr>
        <p:txBody>
          <a:bodyPr lIns="0" tIns="0" rIns="0" bIns="0" rtlCol="0" anchor="t">
            <a:spAutoFit/>
          </a:bodyPr>
          <a:lstStyle/>
          <a:p>
            <a:pPr marL="342900" indent="-342900" algn="l">
              <a:spcBef>
                <a:spcPct val="0"/>
              </a:spcBef>
              <a:buFont typeface="Wingdings" panose="05000000000000000000" pitchFamily="2" charset="2"/>
              <a:buChar char="v"/>
            </a:pPr>
            <a:r>
              <a:rPr lang="en-US" sz="2000" dirty="0">
                <a:solidFill>
                  <a:srgbClr val="000000"/>
                </a:solidFill>
                <a:ea typeface="Poppins Medium"/>
                <a:cs typeface="Poppins Medium" panose="00000600000000000000" pitchFamily="2" charset="0"/>
                <a:sym typeface="Poppins Medium"/>
              </a:rPr>
              <a:t>Customer Segmentation: Divides customers based on past shopping behavior, location, age, gender, and style preferences.</a:t>
            </a:r>
          </a:p>
          <a:p>
            <a:pPr marL="342900" indent="-342900" algn="l">
              <a:spcBef>
                <a:spcPct val="0"/>
              </a:spcBef>
              <a:buFont typeface="Wingdings" panose="05000000000000000000" pitchFamily="2" charset="2"/>
              <a:buChar char="v"/>
            </a:pPr>
            <a:endParaRPr lang="en-US" sz="2000" dirty="0">
              <a:solidFill>
                <a:srgbClr val="000000"/>
              </a:solidFill>
              <a:ea typeface="Poppins Medium"/>
              <a:cs typeface="Poppins Medium" panose="00000600000000000000" pitchFamily="2" charset="0"/>
              <a:sym typeface="Poppins Medium"/>
            </a:endParaRPr>
          </a:p>
          <a:p>
            <a:pPr marL="342900" indent="-342900" algn="l">
              <a:spcBef>
                <a:spcPct val="0"/>
              </a:spcBef>
              <a:buFont typeface="Wingdings" panose="05000000000000000000" pitchFamily="2" charset="2"/>
              <a:buChar char="v"/>
            </a:pPr>
            <a:r>
              <a:rPr lang="en-US" sz="2000" dirty="0">
                <a:solidFill>
                  <a:srgbClr val="000000"/>
                </a:solidFill>
                <a:ea typeface="Poppins Medium"/>
                <a:cs typeface="Poppins Medium" panose="00000600000000000000" pitchFamily="2" charset="0"/>
                <a:sym typeface="Poppins Medium"/>
              </a:rPr>
              <a:t>Enhanced User Experience: Boosts customer retention and satisfaction by offering curated fashion collections, size recommendations, and style tips.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9849" y="577321"/>
            <a:ext cx="10017825" cy="1795363"/>
          </a:xfrm>
          <a:prstGeom prst="rect">
            <a:avLst/>
          </a:prstGeom>
        </p:spPr>
        <p:txBody>
          <a:bodyPr lIns="0" tIns="0" rIns="0" bIns="0" rtlCol="0" anchor="t">
            <a:spAutoFit/>
          </a:bodyPr>
          <a:lstStyle/>
          <a:p>
            <a:pPr algn="ctr">
              <a:lnSpc>
                <a:spcPts val="7002"/>
              </a:lnSpc>
            </a:pPr>
            <a:r>
              <a:rPr lang="en-US" sz="6000" b="1" dirty="0">
                <a:solidFill>
                  <a:srgbClr val="D6801C"/>
                </a:solidFill>
                <a:latin typeface="Poppins Ultra-Bold"/>
                <a:ea typeface="Poppins Ultra-Bold"/>
                <a:cs typeface="Poppins Ultra-Bold"/>
                <a:sym typeface="Poppins Ultra-Bold"/>
              </a:rPr>
              <a:t>SWOT Analysis of Myntra.com</a:t>
            </a:r>
          </a:p>
        </p:txBody>
      </p:sp>
      <p:grpSp>
        <p:nvGrpSpPr>
          <p:cNvPr id="3" name="Group 3"/>
          <p:cNvGrpSpPr/>
          <p:nvPr/>
        </p:nvGrpSpPr>
        <p:grpSpPr>
          <a:xfrm>
            <a:off x="1371600" y="3320497"/>
            <a:ext cx="2138934" cy="213893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638800" y="3320497"/>
            <a:ext cx="2138934" cy="21389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357866" y="3320497"/>
            <a:ext cx="2138934" cy="213893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4777466" y="3320497"/>
            <a:ext cx="2138934" cy="213893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766927" y="3715825"/>
            <a:ext cx="1348279" cy="1348279"/>
          </a:xfrm>
          <a:custGeom>
            <a:avLst/>
            <a:gdLst/>
            <a:ahLst/>
            <a:cxnLst/>
            <a:rect l="l" t="t" r="r" b="b"/>
            <a:pathLst>
              <a:path w="1348279" h="1348279">
                <a:moveTo>
                  <a:pt x="0" y="0"/>
                </a:moveTo>
                <a:lnTo>
                  <a:pt x="1348280" y="0"/>
                </a:lnTo>
                <a:lnTo>
                  <a:pt x="1348280" y="1348279"/>
                </a:lnTo>
                <a:lnTo>
                  <a:pt x="0" y="1348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533400" y="6457703"/>
            <a:ext cx="3733800" cy="2769989"/>
          </a:xfrm>
          <a:prstGeom prst="rect">
            <a:avLst/>
          </a:prstGeom>
        </p:spPr>
        <p:txBody>
          <a:bodyPr wrap="square" lIns="0" tIns="0" rIns="0" bIns="0" rtlCol="0" anchor="t">
            <a:spAutoFit/>
          </a:bodyPr>
          <a:lstStyle/>
          <a:p>
            <a:pPr marL="342900" indent="-342900">
              <a:spcBef>
                <a:spcPct val="0"/>
              </a:spcBef>
              <a:buFont typeface="Wingdings" panose="05000000000000000000" pitchFamily="2" charset="2"/>
              <a:buChar char="§"/>
            </a:pPr>
            <a:r>
              <a:rPr lang="en-US" sz="2000" dirty="0">
                <a:solidFill>
                  <a:srgbClr val="292828"/>
                </a:solidFill>
                <a:ea typeface="Poppins Medium"/>
                <a:cs typeface="Poppins Medium"/>
                <a:sym typeface="Poppins Medium"/>
              </a:rPr>
              <a:t>Myntra is one of India’s largest fashion e-commerce platforms, benefiting from a strong brand image in the country’s online retail market. Its association with Flipkart, owned by Walmart, further strengthens its positioning.</a:t>
            </a:r>
          </a:p>
          <a:p>
            <a:pPr>
              <a:spcBef>
                <a:spcPct val="0"/>
              </a:spcBef>
            </a:pPr>
            <a:endParaRPr lang="en-US" sz="2000" dirty="0">
              <a:solidFill>
                <a:srgbClr val="292828"/>
              </a:solidFill>
              <a:ea typeface="Poppins Medium"/>
              <a:cs typeface="Poppins Medium"/>
              <a:sym typeface="Poppins Medium"/>
            </a:endParaRPr>
          </a:p>
        </p:txBody>
      </p:sp>
      <p:sp>
        <p:nvSpPr>
          <p:cNvPr id="20" name="TextBox 20"/>
          <p:cNvSpPr txBox="1"/>
          <p:nvPr/>
        </p:nvSpPr>
        <p:spPr>
          <a:xfrm>
            <a:off x="1289148" y="5794957"/>
            <a:ext cx="2350437" cy="451790"/>
          </a:xfrm>
          <a:prstGeom prst="rect">
            <a:avLst/>
          </a:prstGeom>
        </p:spPr>
        <p:txBody>
          <a:bodyPr lIns="0" tIns="0" rIns="0" bIns="0" rtlCol="0" anchor="t">
            <a:spAutoFit/>
          </a:bodyPr>
          <a:lstStyle/>
          <a:p>
            <a:pPr algn="ctr">
              <a:lnSpc>
                <a:spcPts val="3740"/>
              </a:lnSpc>
              <a:spcBef>
                <a:spcPct val="0"/>
              </a:spcBef>
            </a:pPr>
            <a:r>
              <a:rPr lang="en-US" sz="2400" b="1" dirty="0">
                <a:solidFill>
                  <a:srgbClr val="D6801C"/>
                </a:solidFill>
                <a:latin typeface="Poppins Ultra-Bold"/>
                <a:ea typeface="Poppins Ultra-Bold"/>
                <a:cs typeface="Poppins Ultra-Bold"/>
                <a:sym typeface="Poppins Ultra-Bold"/>
              </a:rPr>
              <a:t>Strengths</a:t>
            </a:r>
          </a:p>
        </p:txBody>
      </p:sp>
      <p:sp>
        <p:nvSpPr>
          <p:cNvPr id="21" name="TextBox 21"/>
          <p:cNvSpPr txBox="1"/>
          <p:nvPr/>
        </p:nvSpPr>
        <p:spPr>
          <a:xfrm>
            <a:off x="4500604" y="6467394"/>
            <a:ext cx="4651509" cy="2462213"/>
          </a:xfrm>
          <a:prstGeom prst="rect">
            <a:avLst/>
          </a:prstGeom>
        </p:spPr>
        <p:txBody>
          <a:bodyPr wrap="square" lIns="0" tIns="0" rIns="0" bIns="0" rtlCol="0" anchor="t">
            <a:spAutoFit/>
          </a:bodyPr>
          <a:lstStyle/>
          <a:p>
            <a:pPr marL="342900" indent="-342900">
              <a:spcBef>
                <a:spcPct val="0"/>
              </a:spcBef>
              <a:buFont typeface="Wingdings" panose="05000000000000000000" pitchFamily="2" charset="2"/>
              <a:buChar char="§"/>
            </a:pPr>
            <a:r>
              <a:rPr lang="en-US" sz="2000" dirty="0">
                <a:solidFill>
                  <a:srgbClr val="292828"/>
                </a:solidFill>
                <a:ea typeface="Poppins Medium"/>
                <a:cs typeface="Poppins Medium"/>
                <a:sym typeface="Poppins Medium"/>
              </a:rPr>
              <a:t>Although Myntra has made efforts to enhance customer service, complaints related to product quality, delayed deliveries, and return processes are common. These issues can negatively impact customer satisfaction and loyalty.</a:t>
            </a:r>
          </a:p>
          <a:p>
            <a:pPr marL="342900" indent="-342900">
              <a:spcBef>
                <a:spcPct val="0"/>
              </a:spcBef>
              <a:buFont typeface="Arial" panose="020B0604020202020204" pitchFamily="34" charset="0"/>
              <a:buChar char="•"/>
            </a:pPr>
            <a:endParaRPr lang="en-US" sz="2000" dirty="0">
              <a:solidFill>
                <a:srgbClr val="292828"/>
              </a:solidFill>
              <a:ea typeface="Poppins Medium"/>
              <a:cs typeface="Poppins Medium"/>
              <a:sym typeface="Poppins Medium"/>
            </a:endParaRPr>
          </a:p>
          <a:p>
            <a:pPr>
              <a:spcBef>
                <a:spcPct val="0"/>
              </a:spcBef>
            </a:pPr>
            <a:r>
              <a:rPr lang="en-US" sz="2000" dirty="0">
                <a:solidFill>
                  <a:srgbClr val="292828"/>
                </a:solidFill>
                <a:ea typeface="Poppins Medium"/>
                <a:cs typeface="Poppins Medium"/>
                <a:sym typeface="Poppins Medium"/>
              </a:rPr>
              <a:t>.</a:t>
            </a:r>
          </a:p>
        </p:txBody>
      </p:sp>
      <p:sp>
        <p:nvSpPr>
          <p:cNvPr id="22" name="TextBox 22"/>
          <p:cNvSpPr txBox="1"/>
          <p:nvPr/>
        </p:nvSpPr>
        <p:spPr>
          <a:xfrm>
            <a:off x="5562600" y="5828239"/>
            <a:ext cx="2350437" cy="442044"/>
          </a:xfrm>
          <a:prstGeom prst="rect">
            <a:avLst/>
          </a:prstGeom>
        </p:spPr>
        <p:txBody>
          <a:bodyPr lIns="0" tIns="0" rIns="0" bIns="0" rtlCol="0" anchor="t">
            <a:spAutoFit/>
          </a:bodyPr>
          <a:lstStyle/>
          <a:p>
            <a:pPr algn="ctr">
              <a:lnSpc>
                <a:spcPts val="3740"/>
              </a:lnSpc>
              <a:spcBef>
                <a:spcPct val="0"/>
              </a:spcBef>
            </a:pPr>
            <a:r>
              <a:rPr lang="en-US" sz="2400" b="1" dirty="0">
                <a:solidFill>
                  <a:srgbClr val="D6801C"/>
                </a:solidFill>
                <a:latin typeface="Poppins Ultra-Bold"/>
                <a:ea typeface="Poppins Ultra-Bold"/>
                <a:cs typeface="Poppins Ultra-Bold"/>
                <a:sym typeface="Poppins Ultra-Bold"/>
              </a:rPr>
              <a:t>Weaknesses</a:t>
            </a:r>
          </a:p>
        </p:txBody>
      </p:sp>
      <p:sp>
        <p:nvSpPr>
          <p:cNvPr id="23" name="TextBox 23"/>
          <p:cNvSpPr txBox="1"/>
          <p:nvPr/>
        </p:nvSpPr>
        <p:spPr>
          <a:xfrm>
            <a:off x="9627097" y="6494355"/>
            <a:ext cx="3953914" cy="2769989"/>
          </a:xfrm>
          <a:prstGeom prst="rect">
            <a:avLst/>
          </a:prstGeom>
        </p:spPr>
        <p:txBody>
          <a:bodyPr wrap="square" lIns="0" tIns="0" rIns="0" bIns="0" rtlCol="0" anchor="t">
            <a:spAutoFit/>
          </a:bodyPr>
          <a:lstStyle/>
          <a:p>
            <a:pPr marL="342900" indent="-342900">
              <a:spcBef>
                <a:spcPct val="0"/>
              </a:spcBef>
              <a:buFont typeface="Wingdings" panose="05000000000000000000" pitchFamily="2" charset="2"/>
              <a:buChar char="§"/>
            </a:pPr>
            <a:r>
              <a:rPr lang="en-US" sz="2000" dirty="0">
                <a:solidFill>
                  <a:srgbClr val="292828"/>
                </a:solidFill>
                <a:ea typeface="Poppins Medium"/>
                <a:cs typeface="Poppins Medium"/>
                <a:sym typeface="Poppins Medium"/>
              </a:rPr>
              <a:t>Expansion into Tier 2 and Tier 3 Cities: As internet penetration and smartphone usage increase in India’s smaller cities and towns, Myntra has the opportunity to tap into these emerging markets. Expanding its reach beyond urban areas can significantly boost its customer base</a:t>
            </a:r>
          </a:p>
        </p:txBody>
      </p:sp>
      <p:sp>
        <p:nvSpPr>
          <p:cNvPr id="24" name="TextBox 24"/>
          <p:cNvSpPr txBox="1"/>
          <p:nvPr/>
        </p:nvSpPr>
        <p:spPr>
          <a:xfrm>
            <a:off x="10355915" y="5851786"/>
            <a:ext cx="2350437" cy="442044"/>
          </a:xfrm>
          <a:prstGeom prst="rect">
            <a:avLst/>
          </a:prstGeom>
        </p:spPr>
        <p:txBody>
          <a:bodyPr lIns="0" tIns="0" rIns="0" bIns="0" rtlCol="0" anchor="t">
            <a:spAutoFit/>
          </a:bodyPr>
          <a:lstStyle/>
          <a:p>
            <a:pPr algn="ctr">
              <a:lnSpc>
                <a:spcPts val="3740"/>
              </a:lnSpc>
              <a:spcBef>
                <a:spcPct val="0"/>
              </a:spcBef>
            </a:pPr>
            <a:r>
              <a:rPr lang="en-US" sz="2400" b="1" dirty="0" err="1">
                <a:solidFill>
                  <a:srgbClr val="D6801C"/>
                </a:solidFill>
                <a:latin typeface="Poppins Ultra-Bold"/>
                <a:ea typeface="Poppins Ultra-Bold"/>
                <a:cs typeface="Poppins Ultra-Bold"/>
                <a:sym typeface="Poppins Ultra-Bold"/>
              </a:rPr>
              <a:t>Opportunties</a:t>
            </a:r>
            <a:endParaRPr lang="en-US" sz="2400" b="1" dirty="0">
              <a:solidFill>
                <a:srgbClr val="D6801C"/>
              </a:solidFill>
              <a:latin typeface="Poppins Ultra-Bold"/>
              <a:ea typeface="Poppins Ultra-Bold"/>
              <a:cs typeface="Poppins Ultra-Bold"/>
              <a:sym typeface="Poppins Ultra-Bold"/>
            </a:endParaRPr>
          </a:p>
        </p:txBody>
      </p:sp>
      <p:sp>
        <p:nvSpPr>
          <p:cNvPr id="25" name="TextBox 25"/>
          <p:cNvSpPr txBox="1"/>
          <p:nvPr/>
        </p:nvSpPr>
        <p:spPr>
          <a:xfrm>
            <a:off x="14002589" y="6494355"/>
            <a:ext cx="4133011" cy="2462213"/>
          </a:xfrm>
          <a:prstGeom prst="rect">
            <a:avLst/>
          </a:prstGeom>
        </p:spPr>
        <p:txBody>
          <a:bodyPr wrap="square" lIns="0" tIns="0" rIns="0" bIns="0" rtlCol="0" anchor="t">
            <a:spAutoFit/>
          </a:bodyPr>
          <a:lstStyle/>
          <a:p>
            <a:pPr marL="285750" indent="-285750">
              <a:spcBef>
                <a:spcPct val="0"/>
              </a:spcBef>
              <a:buFont typeface="Wingdings" panose="05000000000000000000" pitchFamily="2" charset="2"/>
              <a:buChar char="§"/>
            </a:pPr>
            <a:r>
              <a:rPr lang="en-US" sz="2000" dirty="0">
                <a:solidFill>
                  <a:srgbClr val="292828"/>
                </a:solidFill>
                <a:ea typeface="Poppins Medium"/>
                <a:cs typeface="Poppins Medium" panose="00000600000000000000" pitchFamily="2" charset="0"/>
                <a:sym typeface="Poppins Medium"/>
              </a:rPr>
              <a:t>Myntra competes with major e-commerce players like Amazon Fashion, AJIO, and Tata </a:t>
            </a:r>
            <a:r>
              <a:rPr lang="en-US" sz="2000" dirty="0" err="1">
                <a:solidFill>
                  <a:srgbClr val="292828"/>
                </a:solidFill>
                <a:ea typeface="Poppins Medium"/>
                <a:cs typeface="Poppins Medium" panose="00000600000000000000" pitchFamily="2" charset="0"/>
                <a:sym typeface="Poppins Medium"/>
              </a:rPr>
              <a:t>CLiQ</a:t>
            </a:r>
            <a:r>
              <a:rPr lang="en-US" sz="2000" dirty="0">
                <a:solidFill>
                  <a:srgbClr val="292828"/>
                </a:solidFill>
                <a:ea typeface="Poppins Medium"/>
                <a:cs typeface="Poppins Medium" panose="00000600000000000000" pitchFamily="2" charset="0"/>
                <a:sym typeface="Poppins Medium"/>
              </a:rPr>
              <a:t>. These platforms offer similar product categories and frequently engage in price wars and aggressive discounting, which puts pressure on Myntra’s pricing and margins .</a:t>
            </a:r>
          </a:p>
        </p:txBody>
      </p:sp>
      <p:sp>
        <p:nvSpPr>
          <p:cNvPr id="26" name="TextBox 26"/>
          <p:cNvSpPr txBox="1"/>
          <p:nvPr/>
        </p:nvSpPr>
        <p:spPr>
          <a:xfrm>
            <a:off x="14718363" y="5839411"/>
            <a:ext cx="2350437" cy="442044"/>
          </a:xfrm>
          <a:prstGeom prst="rect">
            <a:avLst/>
          </a:prstGeom>
        </p:spPr>
        <p:txBody>
          <a:bodyPr lIns="0" tIns="0" rIns="0" bIns="0" rtlCol="0" anchor="t">
            <a:spAutoFit/>
          </a:bodyPr>
          <a:lstStyle/>
          <a:p>
            <a:pPr algn="ctr">
              <a:lnSpc>
                <a:spcPts val="3740"/>
              </a:lnSpc>
              <a:spcBef>
                <a:spcPct val="0"/>
              </a:spcBef>
            </a:pPr>
            <a:r>
              <a:rPr lang="en-US" sz="2400" b="1" dirty="0">
                <a:solidFill>
                  <a:srgbClr val="D6801C"/>
                </a:solidFill>
                <a:latin typeface="Poppins Ultra-Bold"/>
                <a:ea typeface="Poppins Ultra-Bold"/>
                <a:cs typeface="Poppins Ultra-Bold"/>
                <a:sym typeface="Poppins Ultra-Bold"/>
              </a:rPr>
              <a:t>Threats</a:t>
            </a:r>
          </a:p>
        </p:txBody>
      </p:sp>
      <p:sp>
        <p:nvSpPr>
          <p:cNvPr id="29" name="Freeform 29"/>
          <p:cNvSpPr/>
          <p:nvPr/>
        </p:nvSpPr>
        <p:spPr>
          <a:xfrm>
            <a:off x="6034128" y="3715825"/>
            <a:ext cx="1348279" cy="1348279"/>
          </a:xfrm>
          <a:custGeom>
            <a:avLst/>
            <a:gdLst/>
            <a:ahLst/>
            <a:cxnLst/>
            <a:rect l="l" t="t" r="r" b="b"/>
            <a:pathLst>
              <a:path w="1348279" h="1348279">
                <a:moveTo>
                  <a:pt x="0" y="0"/>
                </a:moveTo>
                <a:lnTo>
                  <a:pt x="1348279" y="0"/>
                </a:lnTo>
                <a:lnTo>
                  <a:pt x="1348279" y="1348279"/>
                </a:lnTo>
                <a:lnTo>
                  <a:pt x="0" y="1348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a:off x="10753193" y="3715825"/>
            <a:ext cx="1348279" cy="1348279"/>
          </a:xfrm>
          <a:custGeom>
            <a:avLst/>
            <a:gdLst/>
            <a:ahLst/>
            <a:cxnLst/>
            <a:rect l="l" t="t" r="r" b="b"/>
            <a:pathLst>
              <a:path w="1348279" h="1348279">
                <a:moveTo>
                  <a:pt x="0" y="0"/>
                </a:moveTo>
                <a:lnTo>
                  <a:pt x="1348279" y="0"/>
                </a:lnTo>
                <a:lnTo>
                  <a:pt x="1348279" y="1348279"/>
                </a:lnTo>
                <a:lnTo>
                  <a:pt x="0" y="1348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a:off x="15172793" y="3715825"/>
            <a:ext cx="1348279" cy="1348279"/>
          </a:xfrm>
          <a:custGeom>
            <a:avLst/>
            <a:gdLst/>
            <a:ahLst/>
            <a:cxnLst/>
            <a:rect l="l" t="t" r="r" b="b"/>
            <a:pathLst>
              <a:path w="1348279" h="1348279">
                <a:moveTo>
                  <a:pt x="0" y="0"/>
                </a:moveTo>
                <a:lnTo>
                  <a:pt x="1348280" y="0"/>
                </a:lnTo>
                <a:lnTo>
                  <a:pt x="1348280" y="1348279"/>
                </a:lnTo>
                <a:lnTo>
                  <a:pt x="0" y="1348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TextBox 19">
            <a:extLst>
              <a:ext uri="{FF2B5EF4-FFF2-40B4-BE49-F238E27FC236}">
                <a16:creationId xmlns:a16="http://schemas.microsoft.com/office/drawing/2014/main" id="{32E981C2-47D6-A46C-204B-E3952C2A5AE3}"/>
              </a:ext>
            </a:extLst>
          </p:cNvPr>
          <p:cNvSpPr txBox="1"/>
          <p:nvPr/>
        </p:nvSpPr>
        <p:spPr>
          <a:xfrm>
            <a:off x="838200" y="8381051"/>
            <a:ext cx="4114799" cy="250453"/>
          </a:xfrm>
          <a:prstGeom prst="rect">
            <a:avLst/>
          </a:prstGeom>
        </p:spPr>
        <p:txBody>
          <a:bodyPr wrap="square" lIns="0" tIns="0" rIns="0" bIns="0" rtlCol="0" anchor="t">
            <a:spAutoFit/>
          </a:bodyPr>
          <a:lstStyle/>
          <a:p>
            <a:pPr algn="ctr">
              <a:lnSpc>
                <a:spcPts val="1939"/>
              </a:lnSpc>
              <a:spcBef>
                <a:spcPct val="0"/>
              </a:spcBef>
            </a:pPr>
            <a:endParaRPr lang="en-US" sz="2000" dirty="0">
              <a:solidFill>
                <a:srgbClr val="292828"/>
              </a:solidFill>
              <a:latin typeface="+mj-lt"/>
              <a:ea typeface="Poppins Medium"/>
              <a:cs typeface="Poppins Medium"/>
              <a:sym typeface="Poppi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51863" y="2736521"/>
            <a:ext cx="849137" cy="9274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151863" y="5178028"/>
            <a:ext cx="849137" cy="92749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A711"/>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7381900" y="2889304"/>
            <a:ext cx="484811" cy="577163"/>
          </a:xfrm>
          <a:custGeom>
            <a:avLst/>
            <a:gdLst/>
            <a:ahLst/>
            <a:cxnLst/>
            <a:rect l="l" t="t" r="r" b="b"/>
            <a:pathLst>
              <a:path w="612223" h="667273">
                <a:moveTo>
                  <a:pt x="0" y="0"/>
                </a:moveTo>
                <a:lnTo>
                  <a:pt x="612223" y="0"/>
                </a:lnTo>
                <a:lnTo>
                  <a:pt x="612223" y="667272"/>
                </a:lnTo>
                <a:lnTo>
                  <a:pt x="0" y="66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7381900" y="4295134"/>
            <a:ext cx="484811" cy="577163"/>
          </a:xfrm>
          <a:custGeom>
            <a:avLst/>
            <a:gdLst/>
            <a:ahLst/>
            <a:cxnLst/>
            <a:rect l="l" t="t" r="r" b="b"/>
            <a:pathLst>
              <a:path w="612223" h="667273">
                <a:moveTo>
                  <a:pt x="0" y="0"/>
                </a:moveTo>
                <a:lnTo>
                  <a:pt x="612223" y="0"/>
                </a:lnTo>
                <a:lnTo>
                  <a:pt x="612223" y="667273"/>
                </a:lnTo>
                <a:lnTo>
                  <a:pt x="0" y="667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7381900" y="5361458"/>
            <a:ext cx="484811" cy="577163"/>
          </a:xfrm>
          <a:custGeom>
            <a:avLst/>
            <a:gdLst/>
            <a:ahLst/>
            <a:cxnLst/>
            <a:rect l="l" t="t" r="r" b="b"/>
            <a:pathLst>
              <a:path w="612223" h="667273">
                <a:moveTo>
                  <a:pt x="0" y="0"/>
                </a:moveTo>
                <a:lnTo>
                  <a:pt x="612223" y="0"/>
                </a:lnTo>
                <a:lnTo>
                  <a:pt x="612223" y="667273"/>
                </a:lnTo>
                <a:lnTo>
                  <a:pt x="0" y="667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7381900" y="8697056"/>
            <a:ext cx="484811" cy="577163"/>
          </a:xfrm>
          <a:custGeom>
            <a:avLst/>
            <a:gdLst/>
            <a:ahLst/>
            <a:cxnLst/>
            <a:rect l="l" t="t" r="r" b="b"/>
            <a:pathLst>
              <a:path w="612223" h="667273">
                <a:moveTo>
                  <a:pt x="0" y="0"/>
                </a:moveTo>
                <a:lnTo>
                  <a:pt x="612223" y="0"/>
                </a:lnTo>
                <a:lnTo>
                  <a:pt x="612223" y="667273"/>
                </a:lnTo>
                <a:lnTo>
                  <a:pt x="0" y="667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838200" y="2400300"/>
            <a:ext cx="5601522" cy="6302697"/>
          </a:xfrm>
          <a:custGeom>
            <a:avLst/>
            <a:gdLst/>
            <a:ahLst/>
            <a:cxnLst/>
            <a:rect l="l" t="t" r="r" b="b"/>
            <a:pathLst>
              <a:path w="5601522" h="6302697">
                <a:moveTo>
                  <a:pt x="0" y="0"/>
                </a:moveTo>
                <a:lnTo>
                  <a:pt x="5601522" y="0"/>
                </a:lnTo>
                <a:lnTo>
                  <a:pt x="5601522" y="6302697"/>
                </a:lnTo>
                <a:lnTo>
                  <a:pt x="0" y="6302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4579987" y="500232"/>
            <a:ext cx="8504669" cy="1805110"/>
          </a:xfrm>
          <a:prstGeom prst="rect">
            <a:avLst/>
          </a:prstGeom>
        </p:spPr>
        <p:txBody>
          <a:bodyPr wrap="square" lIns="0" tIns="0" rIns="0" bIns="0" rtlCol="0" anchor="t">
            <a:spAutoFit/>
          </a:bodyPr>
          <a:lstStyle/>
          <a:p>
            <a:pPr algn="ctr">
              <a:lnSpc>
                <a:spcPts val="7075"/>
              </a:lnSpc>
            </a:pPr>
            <a:r>
              <a:rPr lang="en-US" sz="6000" b="1" dirty="0">
                <a:solidFill>
                  <a:srgbClr val="D6801C"/>
                </a:solidFill>
                <a:latin typeface="Poppins Ultra-Bold"/>
                <a:ea typeface="Poppins Ultra-Bold"/>
                <a:cs typeface="Poppins Ultra-Bold"/>
                <a:sym typeface="Poppins Ultra-Bold"/>
              </a:rPr>
              <a:t>Customer Review Analysis</a:t>
            </a:r>
          </a:p>
        </p:txBody>
      </p:sp>
      <p:sp>
        <p:nvSpPr>
          <p:cNvPr id="24" name="TextBox 24"/>
          <p:cNvSpPr txBox="1"/>
          <p:nvPr/>
        </p:nvSpPr>
        <p:spPr>
          <a:xfrm>
            <a:off x="8151430" y="2946580"/>
            <a:ext cx="6750190" cy="393954"/>
          </a:xfrm>
          <a:prstGeom prst="rect">
            <a:avLst/>
          </a:prstGeom>
        </p:spPr>
        <p:txBody>
          <a:bodyPr lIns="0" tIns="0" rIns="0" bIns="0" rtlCol="0" anchor="t">
            <a:spAutoFit/>
          </a:bodyPr>
          <a:lstStyle/>
          <a:p>
            <a:pPr>
              <a:lnSpc>
                <a:spcPts val="3204"/>
              </a:lnSpc>
            </a:pPr>
            <a:r>
              <a:rPr lang="en-US" sz="2400" b="1" dirty="0">
                <a:solidFill>
                  <a:srgbClr val="D6801C"/>
                </a:solidFill>
                <a:latin typeface="Poppins Ultra-Bold"/>
                <a:ea typeface="Poppins Ultra-Bold"/>
                <a:cs typeface="Poppins Ultra-Bold"/>
                <a:sym typeface="Poppins Ultra-Bold"/>
              </a:rPr>
              <a:t>Methodology : </a:t>
            </a:r>
          </a:p>
        </p:txBody>
      </p:sp>
      <p:sp>
        <p:nvSpPr>
          <p:cNvPr id="26" name="TextBox 26"/>
          <p:cNvSpPr txBox="1"/>
          <p:nvPr/>
        </p:nvSpPr>
        <p:spPr>
          <a:xfrm>
            <a:off x="8151430" y="5444796"/>
            <a:ext cx="5948826" cy="393954"/>
          </a:xfrm>
          <a:prstGeom prst="rect">
            <a:avLst/>
          </a:prstGeom>
        </p:spPr>
        <p:txBody>
          <a:bodyPr lIns="0" tIns="0" rIns="0" bIns="0" rtlCol="0" anchor="t">
            <a:spAutoFit/>
          </a:bodyPr>
          <a:lstStyle/>
          <a:p>
            <a:pPr algn="l">
              <a:lnSpc>
                <a:spcPts val="3204"/>
              </a:lnSpc>
            </a:pPr>
            <a:r>
              <a:rPr lang="en-US" sz="2400" b="1" dirty="0">
                <a:solidFill>
                  <a:srgbClr val="D6801C"/>
                </a:solidFill>
                <a:latin typeface="Poppins Ultra-Bold"/>
                <a:ea typeface="Poppins Ultra-Bold"/>
                <a:cs typeface="Poppins Ultra-Bold"/>
                <a:sym typeface="Poppins Ultra-Bold"/>
              </a:rPr>
              <a:t>Findings : </a:t>
            </a:r>
          </a:p>
        </p:txBody>
      </p:sp>
      <p:sp>
        <p:nvSpPr>
          <p:cNvPr id="32" name="TextBox 32"/>
          <p:cNvSpPr txBox="1"/>
          <p:nvPr/>
        </p:nvSpPr>
        <p:spPr>
          <a:xfrm>
            <a:off x="8722665" y="3777079"/>
            <a:ext cx="7915785" cy="1538883"/>
          </a:xfrm>
          <a:prstGeom prst="rect">
            <a:avLst/>
          </a:prstGeom>
        </p:spPr>
        <p:txBody>
          <a:bodyPr lIns="0" tIns="0" rIns="0" bIns="0" rtlCol="0" anchor="t">
            <a:spAutoFit/>
          </a:bodyPr>
          <a:lstStyle/>
          <a:p>
            <a:pPr marL="342900" indent="-342900" algn="l">
              <a:spcBef>
                <a:spcPct val="0"/>
              </a:spcBef>
              <a:buFont typeface="Wingdings" panose="05000000000000000000" pitchFamily="2" charset="2"/>
              <a:buChar char="v"/>
            </a:pPr>
            <a:r>
              <a:rPr lang="en-US" sz="2000" dirty="0">
                <a:solidFill>
                  <a:srgbClr val="000000"/>
                </a:solidFill>
                <a:ea typeface="Poppins Medium"/>
                <a:cs typeface="Poppins Medium" panose="00000600000000000000" pitchFamily="2" charset="0"/>
                <a:sym typeface="Poppins Medium"/>
              </a:rPr>
              <a:t>Analyzed social media platform (Twitter , Instagram , Facebook ) and review sites ( trust pilot , Google Reviews )</a:t>
            </a:r>
          </a:p>
          <a:p>
            <a:pPr marL="342900" indent="-342900" algn="l">
              <a:spcBef>
                <a:spcPct val="0"/>
              </a:spcBef>
              <a:buFont typeface="Wingdings" panose="05000000000000000000" pitchFamily="2" charset="2"/>
              <a:buChar char="v"/>
            </a:pPr>
            <a:endParaRPr lang="en-US" sz="2000" dirty="0">
              <a:solidFill>
                <a:srgbClr val="000000"/>
              </a:solidFill>
              <a:ea typeface="Poppins Medium"/>
              <a:cs typeface="Poppins Medium" panose="00000600000000000000" pitchFamily="2" charset="0"/>
              <a:sym typeface="Poppins Medium"/>
            </a:endParaRPr>
          </a:p>
          <a:p>
            <a:pPr marL="342900" indent="-342900" algn="l">
              <a:spcBef>
                <a:spcPct val="0"/>
              </a:spcBef>
              <a:buFont typeface="Wingdings" panose="05000000000000000000" pitchFamily="2" charset="2"/>
              <a:buChar char="v"/>
            </a:pPr>
            <a:r>
              <a:rPr lang="en-US" sz="2000" dirty="0">
                <a:solidFill>
                  <a:srgbClr val="000000"/>
                </a:solidFill>
                <a:ea typeface="Poppins Medium"/>
                <a:cs typeface="Poppins Medium" panose="00000600000000000000" pitchFamily="2" charset="0"/>
                <a:sym typeface="Poppins Medium"/>
              </a:rPr>
              <a:t>Categorized reviews into High Impact , Low Impact , Medium Impact .</a:t>
            </a:r>
          </a:p>
          <a:p>
            <a:pPr marL="342900" indent="-342900" algn="l">
              <a:spcBef>
                <a:spcPct val="0"/>
              </a:spcBef>
              <a:buFont typeface="Wingdings" panose="05000000000000000000" pitchFamily="2" charset="2"/>
              <a:buChar char="v"/>
            </a:pPr>
            <a:endParaRPr lang="en-US" sz="2000" dirty="0">
              <a:solidFill>
                <a:srgbClr val="000000"/>
              </a:solidFill>
              <a:ea typeface="Poppins Medium"/>
              <a:cs typeface="Poppins Medium" panose="00000600000000000000" pitchFamily="2" charset="0"/>
              <a:sym typeface="Poppins Medium"/>
            </a:endParaRPr>
          </a:p>
        </p:txBody>
      </p:sp>
      <p:sp>
        <p:nvSpPr>
          <p:cNvPr id="33" name="TextBox 33"/>
          <p:cNvSpPr txBox="1"/>
          <p:nvPr/>
        </p:nvSpPr>
        <p:spPr>
          <a:xfrm>
            <a:off x="8722664" y="6215648"/>
            <a:ext cx="7915785" cy="2769989"/>
          </a:xfrm>
          <a:prstGeom prst="rect">
            <a:avLst/>
          </a:prstGeom>
        </p:spPr>
        <p:txBody>
          <a:bodyPr lIns="0" tIns="0" rIns="0" bIns="0" rtlCol="0" anchor="t">
            <a:spAutoFit/>
          </a:bodyPr>
          <a:lstStyle/>
          <a:p>
            <a:pPr marL="342900" indent="-342900" algn="l">
              <a:spcBef>
                <a:spcPct val="0"/>
              </a:spcBef>
              <a:buFont typeface="Wingdings" panose="05000000000000000000" pitchFamily="2" charset="2"/>
              <a:buChar char="v"/>
            </a:pPr>
            <a:r>
              <a:rPr lang="en-US" sz="2000" b="1" dirty="0">
                <a:solidFill>
                  <a:srgbClr val="000000"/>
                </a:solidFill>
                <a:ea typeface="Poppins Medium"/>
                <a:cs typeface="Poppins Medium"/>
                <a:sym typeface="Poppins Medium"/>
              </a:rPr>
              <a:t>High Impact Reviews </a:t>
            </a:r>
            <a:r>
              <a:rPr lang="en-US" sz="2000" dirty="0">
                <a:solidFill>
                  <a:srgbClr val="000000"/>
                </a:solidFill>
                <a:ea typeface="Poppins Medium"/>
                <a:cs typeface="Poppins Medium"/>
                <a:sym typeface="Poppins Medium"/>
              </a:rPr>
              <a:t>: Praises for Myntra’s extensive product variety and trendy fashion collections.</a:t>
            </a:r>
          </a:p>
          <a:p>
            <a:pPr marL="342900" indent="-342900" algn="l">
              <a:spcBef>
                <a:spcPct val="0"/>
              </a:spcBef>
              <a:buFont typeface="Wingdings" panose="05000000000000000000" pitchFamily="2" charset="2"/>
              <a:buChar char="v"/>
            </a:pPr>
            <a:endParaRPr lang="en-US" sz="2000" dirty="0">
              <a:solidFill>
                <a:srgbClr val="000000"/>
              </a:solidFill>
              <a:ea typeface="Poppins Medium"/>
              <a:cs typeface="Poppins Medium"/>
              <a:sym typeface="Poppins Medium"/>
            </a:endParaRPr>
          </a:p>
          <a:p>
            <a:pPr marL="342900" indent="-342900" algn="l">
              <a:spcBef>
                <a:spcPct val="0"/>
              </a:spcBef>
              <a:buFont typeface="Wingdings" panose="05000000000000000000" pitchFamily="2" charset="2"/>
              <a:buChar char="v"/>
            </a:pPr>
            <a:r>
              <a:rPr lang="en-US" sz="2000" b="1" dirty="0">
                <a:solidFill>
                  <a:srgbClr val="000000"/>
                </a:solidFill>
                <a:ea typeface="Poppins Medium"/>
                <a:cs typeface="Poppins Medium"/>
                <a:sym typeface="Poppins Medium"/>
              </a:rPr>
              <a:t>Medium Impact Reviews </a:t>
            </a:r>
            <a:r>
              <a:rPr lang="en-US" sz="2000" dirty="0">
                <a:solidFill>
                  <a:srgbClr val="000000"/>
                </a:solidFill>
                <a:ea typeface="Poppins Medium"/>
                <a:cs typeface="Poppins Medium"/>
                <a:sym typeface="Poppins Medium"/>
              </a:rPr>
              <a:t>: Reviews highlighting user-friendly app features, such as search filters, personalized recommendations, and the ease of the return/exchange process.</a:t>
            </a:r>
          </a:p>
          <a:p>
            <a:pPr marL="342900" indent="-342900" algn="l">
              <a:spcBef>
                <a:spcPct val="0"/>
              </a:spcBef>
              <a:buFont typeface="Wingdings" panose="05000000000000000000" pitchFamily="2" charset="2"/>
              <a:buChar char="v"/>
            </a:pPr>
            <a:endParaRPr lang="en-US" sz="2000" dirty="0">
              <a:solidFill>
                <a:srgbClr val="000000"/>
              </a:solidFill>
              <a:ea typeface="Poppins Medium"/>
              <a:cs typeface="Poppins Medium"/>
              <a:sym typeface="Poppins Medium"/>
            </a:endParaRPr>
          </a:p>
          <a:p>
            <a:pPr marL="342900" indent="-342900" algn="l">
              <a:spcBef>
                <a:spcPct val="0"/>
              </a:spcBef>
              <a:buFont typeface="Wingdings" panose="05000000000000000000" pitchFamily="2" charset="2"/>
              <a:buChar char="v"/>
            </a:pPr>
            <a:r>
              <a:rPr lang="en-US" sz="2000" b="1" dirty="0">
                <a:solidFill>
                  <a:srgbClr val="000000"/>
                </a:solidFill>
                <a:ea typeface="Poppins Medium"/>
                <a:cs typeface="Poppins Medium"/>
                <a:sym typeface="Poppins Medium"/>
              </a:rPr>
              <a:t>Low Impact Reviews </a:t>
            </a:r>
            <a:r>
              <a:rPr lang="en-US" sz="2000" dirty="0">
                <a:solidFill>
                  <a:srgbClr val="000000"/>
                </a:solidFill>
                <a:ea typeface="Poppins Medium"/>
                <a:cs typeface="Poppins Medium"/>
                <a:sym typeface="Poppins Medium"/>
              </a:rPr>
              <a:t>: Criticism focused on delivery delays in non-metro regions and inconsistencies in customer support response times.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14">
            <a:extLst>
              <a:ext uri="{FF2B5EF4-FFF2-40B4-BE49-F238E27FC236}">
                <a16:creationId xmlns:a16="http://schemas.microsoft.com/office/drawing/2014/main" id="{F42F7B92-19FC-C7B6-5D62-251E5AAC080E}"/>
              </a:ext>
            </a:extLst>
          </p:cNvPr>
          <p:cNvSpPr txBox="1"/>
          <p:nvPr/>
        </p:nvSpPr>
        <p:spPr>
          <a:xfrm>
            <a:off x="3352800" y="495300"/>
            <a:ext cx="11280075" cy="1846659"/>
          </a:xfrm>
          <a:prstGeom prst="rect">
            <a:avLst/>
          </a:prstGeom>
        </p:spPr>
        <p:txBody>
          <a:bodyPr lIns="0" tIns="0" rIns="0" bIns="0" rtlCol="0" anchor="t">
            <a:spAutoFit/>
          </a:bodyPr>
          <a:lstStyle/>
          <a:p>
            <a:pPr algn="ctr">
              <a:spcBef>
                <a:spcPct val="0"/>
              </a:spcBef>
            </a:pPr>
            <a:r>
              <a:rPr lang="en-US" sz="6000" b="1" dirty="0">
                <a:solidFill>
                  <a:srgbClr val="D6801C"/>
                </a:solidFill>
                <a:latin typeface="Poppins Ultra-Bold"/>
                <a:ea typeface="Poppins Ultra-Bold"/>
                <a:cs typeface="Poppins Ultra-Bold"/>
                <a:sym typeface="Poppins Ultra-Bold"/>
              </a:rPr>
              <a:t>High Impact Consumer Comments</a:t>
            </a:r>
          </a:p>
        </p:txBody>
      </p:sp>
      <p:sp>
        <p:nvSpPr>
          <p:cNvPr id="3" name="TextBox 2">
            <a:extLst>
              <a:ext uri="{FF2B5EF4-FFF2-40B4-BE49-F238E27FC236}">
                <a16:creationId xmlns:a16="http://schemas.microsoft.com/office/drawing/2014/main" id="{82359ACD-DB01-17DB-CE62-91E63BB6CA9E}"/>
              </a:ext>
            </a:extLst>
          </p:cNvPr>
          <p:cNvSpPr txBox="1"/>
          <p:nvPr/>
        </p:nvSpPr>
        <p:spPr>
          <a:xfrm>
            <a:off x="1828800" y="3326027"/>
            <a:ext cx="4572000" cy="1938992"/>
          </a:xfrm>
          <a:prstGeom prst="rect">
            <a:avLst/>
          </a:prstGeom>
          <a:noFill/>
        </p:spPr>
        <p:txBody>
          <a:bodyPr wrap="square">
            <a:spAutoFit/>
          </a:bodyPr>
          <a:lstStyle/>
          <a:p>
            <a:pPr marL="457200" indent="-457200">
              <a:buFont typeface="Wingdings" panose="05000000000000000000" pitchFamily="2" charset="2"/>
              <a:buChar char="q"/>
            </a:pPr>
            <a:r>
              <a:rPr lang="en-IN" sz="2000" b="1" dirty="0"/>
              <a:t>Deal Appreciation</a:t>
            </a:r>
            <a:r>
              <a:rPr lang="en-IN" sz="2000" dirty="0"/>
              <a:t>: Customers express satisfaction and excitement over various discounts and offers provided by Myntra, such as the 50% off on selected brands and seasonal sales.</a:t>
            </a:r>
          </a:p>
        </p:txBody>
      </p:sp>
      <p:sp>
        <p:nvSpPr>
          <p:cNvPr id="5" name="TextBox 4">
            <a:extLst>
              <a:ext uri="{FF2B5EF4-FFF2-40B4-BE49-F238E27FC236}">
                <a16:creationId xmlns:a16="http://schemas.microsoft.com/office/drawing/2014/main" id="{07CD5D53-9EAB-E860-6738-9636A1CB113B}"/>
              </a:ext>
            </a:extLst>
          </p:cNvPr>
          <p:cNvSpPr txBox="1"/>
          <p:nvPr/>
        </p:nvSpPr>
        <p:spPr>
          <a:xfrm>
            <a:off x="7524752" y="6344687"/>
            <a:ext cx="4419600" cy="1631216"/>
          </a:xfrm>
          <a:prstGeom prst="rect">
            <a:avLst/>
          </a:prstGeom>
          <a:noFill/>
        </p:spPr>
        <p:txBody>
          <a:bodyPr wrap="square">
            <a:spAutoFit/>
          </a:bodyPr>
          <a:lstStyle/>
          <a:p>
            <a:pPr marL="457200" indent="-457200">
              <a:buFont typeface="Wingdings" panose="05000000000000000000" pitchFamily="2" charset="2"/>
              <a:buChar char="q"/>
            </a:pPr>
            <a:r>
              <a:rPr lang="en-IN" sz="2000" b="1"/>
              <a:t>Service Praise</a:t>
            </a:r>
            <a:r>
              <a:rPr lang="en-IN" sz="2000"/>
              <a:t>: Some customers appreciate the fast delivery and efficient customer service, making the shopping experience seamless and hassle-free.</a:t>
            </a:r>
            <a:endParaRPr lang="en-IN" sz="2000" dirty="0"/>
          </a:p>
        </p:txBody>
      </p:sp>
      <p:sp>
        <p:nvSpPr>
          <p:cNvPr id="9" name="TextBox 8">
            <a:extLst>
              <a:ext uri="{FF2B5EF4-FFF2-40B4-BE49-F238E27FC236}">
                <a16:creationId xmlns:a16="http://schemas.microsoft.com/office/drawing/2014/main" id="{1E0E4E34-B17D-D6EE-DF46-ECC46AD616D3}"/>
              </a:ext>
            </a:extLst>
          </p:cNvPr>
          <p:cNvSpPr txBox="1"/>
          <p:nvPr/>
        </p:nvSpPr>
        <p:spPr>
          <a:xfrm>
            <a:off x="7524752" y="3339464"/>
            <a:ext cx="3981450" cy="1323439"/>
          </a:xfrm>
          <a:prstGeom prst="rect">
            <a:avLst/>
          </a:prstGeom>
          <a:noFill/>
        </p:spPr>
        <p:txBody>
          <a:bodyPr wrap="square">
            <a:spAutoFit/>
          </a:bodyPr>
          <a:lstStyle/>
          <a:p>
            <a:pPr marL="285750" indent="-285750">
              <a:buFont typeface="Wingdings" panose="05000000000000000000" pitchFamily="2" charset="2"/>
              <a:buChar char="q"/>
            </a:pPr>
            <a:r>
              <a:rPr lang="en-IN" sz="2000" b="1" dirty="0"/>
              <a:t>Excitement</a:t>
            </a:r>
            <a:r>
              <a:rPr lang="en-IN" sz="2000" dirty="0"/>
              <a:t>: Expressions of joy and happiness about trendy fashion purchases and exclusive offers received during flash sales.</a:t>
            </a:r>
          </a:p>
        </p:txBody>
      </p:sp>
      <p:sp>
        <p:nvSpPr>
          <p:cNvPr id="11" name="TextBox 10">
            <a:extLst>
              <a:ext uri="{FF2B5EF4-FFF2-40B4-BE49-F238E27FC236}">
                <a16:creationId xmlns:a16="http://schemas.microsoft.com/office/drawing/2014/main" id="{CB4A403B-5E14-CA3C-E827-F4478300F1C1}"/>
              </a:ext>
            </a:extLst>
          </p:cNvPr>
          <p:cNvSpPr txBox="1"/>
          <p:nvPr/>
        </p:nvSpPr>
        <p:spPr>
          <a:xfrm>
            <a:off x="1828800" y="6513027"/>
            <a:ext cx="4191000" cy="1631216"/>
          </a:xfrm>
          <a:prstGeom prst="rect">
            <a:avLst/>
          </a:prstGeom>
          <a:noFill/>
        </p:spPr>
        <p:txBody>
          <a:bodyPr wrap="square">
            <a:spAutoFit/>
          </a:bodyPr>
          <a:lstStyle/>
          <a:p>
            <a:pPr marL="285750" indent="-285750">
              <a:buFont typeface="Wingdings" panose="05000000000000000000" pitchFamily="2" charset="2"/>
              <a:buChar char="q"/>
            </a:pPr>
            <a:r>
              <a:rPr lang="en-IN" sz="2000" b="1" dirty="0"/>
              <a:t>Product Quality</a:t>
            </a:r>
            <a:r>
              <a:rPr lang="en-IN" sz="2000" dirty="0"/>
              <a:t>: Positive feedback regarding the quality of clothing, footwear, and accessories, praising both the durability and style of the products.</a:t>
            </a:r>
          </a:p>
        </p:txBody>
      </p:sp>
      <p:sp>
        <p:nvSpPr>
          <p:cNvPr id="13" name="TextBox 12">
            <a:extLst>
              <a:ext uri="{FF2B5EF4-FFF2-40B4-BE49-F238E27FC236}">
                <a16:creationId xmlns:a16="http://schemas.microsoft.com/office/drawing/2014/main" id="{05433EBE-59EA-AADD-BA7A-E6469095B0BA}"/>
              </a:ext>
            </a:extLst>
          </p:cNvPr>
          <p:cNvSpPr txBox="1"/>
          <p:nvPr/>
        </p:nvSpPr>
        <p:spPr>
          <a:xfrm>
            <a:off x="12630154" y="3326027"/>
            <a:ext cx="4419600" cy="1631216"/>
          </a:xfrm>
          <a:prstGeom prst="rect">
            <a:avLst/>
          </a:prstGeom>
          <a:noFill/>
        </p:spPr>
        <p:txBody>
          <a:bodyPr wrap="square">
            <a:spAutoFit/>
          </a:bodyPr>
          <a:lstStyle/>
          <a:p>
            <a:pPr marL="285750" indent="-285750">
              <a:buFont typeface="Wingdings" panose="05000000000000000000" pitchFamily="2" charset="2"/>
              <a:buChar char="q"/>
            </a:pPr>
            <a:r>
              <a:rPr lang="en-IN" sz="2000" b="1" dirty="0"/>
              <a:t>Recommendations</a:t>
            </a:r>
            <a:r>
              <a:rPr lang="en-IN" sz="2000" dirty="0"/>
              <a:t>: Positive word-of-mouth about using Myntra for fashion needs due to good deals, a wide selection of brands, and the quality of products.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14">
            <a:extLst>
              <a:ext uri="{FF2B5EF4-FFF2-40B4-BE49-F238E27FC236}">
                <a16:creationId xmlns:a16="http://schemas.microsoft.com/office/drawing/2014/main" id="{F42F7B92-19FC-C7B6-5D62-251E5AAC080E}"/>
              </a:ext>
            </a:extLst>
          </p:cNvPr>
          <p:cNvSpPr txBox="1"/>
          <p:nvPr/>
        </p:nvSpPr>
        <p:spPr>
          <a:xfrm>
            <a:off x="3352800" y="495300"/>
            <a:ext cx="11280075" cy="1846659"/>
          </a:xfrm>
          <a:prstGeom prst="rect">
            <a:avLst/>
          </a:prstGeom>
        </p:spPr>
        <p:txBody>
          <a:bodyPr lIns="0" tIns="0" rIns="0" bIns="0" rtlCol="0" anchor="t">
            <a:spAutoFit/>
          </a:bodyPr>
          <a:lstStyle/>
          <a:p>
            <a:pPr algn="ctr">
              <a:spcBef>
                <a:spcPct val="0"/>
              </a:spcBef>
            </a:pPr>
            <a:r>
              <a:rPr lang="en-US" sz="6000" b="1" dirty="0">
                <a:solidFill>
                  <a:srgbClr val="D6801C"/>
                </a:solidFill>
                <a:latin typeface="Poppins Ultra-Bold"/>
                <a:ea typeface="Poppins Ultra-Bold"/>
                <a:cs typeface="Poppins Ultra-Bold"/>
                <a:sym typeface="Poppins Ultra-Bold"/>
              </a:rPr>
              <a:t>Medium Impact Consumer Comments</a:t>
            </a:r>
          </a:p>
        </p:txBody>
      </p:sp>
      <p:sp>
        <p:nvSpPr>
          <p:cNvPr id="3" name="TextBox 2">
            <a:extLst>
              <a:ext uri="{FF2B5EF4-FFF2-40B4-BE49-F238E27FC236}">
                <a16:creationId xmlns:a16="http://schemas.microsoft.com/office/drawing/2014/main" id="{8B6473D0-B4FF-B3AA-AE61-FB0E25C34C2C}"/>
              </a:ext>
            </a:extLst>
          </p:cNvPr>
          <p:cNvSpPr txBox="1"/>
          <p:nvPr/>
        </p:nvSpPr>
        <p:spPr>
          <a:xfrm>
            <a:off x="1333500" y="4610100"/>
            <a:ext cx="4038600" cy="1631216"/>
          </a:xfrm>
          <a:prstGeom prst="rect">
            <a:avLst/>
          </a:prstGeom>
          <a:noFill/>
        </p:spPr>
        <p:txBody>
          <a:bodyPr wrap="square">
            <a:spAutoFit/>
          </a:bodyPr>
          <a:lstStyle/>
          <a:p>
            <a:pPr marL="342900" indent="-342900">
              <a:buFont typeface="Wingdings" panose="05000000000000000000" pitchFamily="2" charset="2"/>
              <a:buChar char="Ø"/>
            </a:pPr>
            <a:r>
              <a:rPr lang="en-IN" sz="2000" b="1" dirty="0"/>
              <a:t>Queries</a:t>
            </a:r>
            <a:r>
              <a:rPr lang="en-IN" sz="2000" dirty="0"/>
              <a:t>: Customers asking for more information or clarification about product sizes, fabric details, or ongoing sales and promotions.</a:t>
            </a:r>
          </a:p>
        </p:txBody>
      </p:sp>
      <p:sp>
        <p:nvSpPr>
          <p:cNvPr id="5" name="TextBox 4">
            <a:extLst>
              <a:ext uri="{FF2B5EF4-FFF2-40B4-BE49-F238E27FC236}">
                <a16:creationId xmlns:a16="http://schemas.microsoft.com/office/drawing/2014/main" id="{9F9E8E5E-7728-1AD8-6AF4-E64D0CABEEF0}"/>
              </a:ext>
            </a:extLst>
          </p:cNvPr>
          <p:cNvSpPr txBox="1"/>
          <p:nvPr/>
        </p:nvSpPr>
        <p:spPr>
          <a:xfrm>
            <a:off x="7010400" y="4610100"/>
            <a:ext cx="3657600" cy="1938992"/>
          </a:xfrm>
          <a:prstGeom prst="rect">
            <a:avLst/>
          </a:prstGeom>
          <a:noFill/>
        </p:spPr>
        <p:txBody>
          <a:bodyPr wrap="square">
            <a:spAutoFit/>
          </a:bodyPr>
          <a:lstStyle/>
          <a:p>
            <a:pPr marL="342900" indent="-342900">
              <a:buFont typeface="Wingdings" panose="05000000000000000000" pitchFamily="2" charset="2"/>
              <a:buChar char="Ø"/>
            </a:pPr>
            <a:r>
              <a:rPr lang="en-IN" sz="2000" b="1" dirty="0"/>
              <a:t>Mixed Experiences:</a:t>
            </a:r>
            <a:r>
              <a:rPr lang="en-IN" sz="2000" dirty="0"/>
              <a:t> Some customers share both positive and negative experiences, such as being satisfied with product quality but facing delivery delays.</a:t>
            </a:r>
          </a:p>
        </p:txBody>
      </p:sp>
      <p:sp>
        <p:nvSpPr>
          <p:cNvPr id="7" name="TextBox 6">
            <a:extLst>
              <a:ext uri="{FF2B5EF4-FFF2-40B4-BE49-F238E27FC236}">
                <a16:creationId xmlns:a16="http://schemas.microsoft.com/office/drawing/2014/main" id="{3F14F197-3C2E-01CD-2E00-130BD6C422FE}"/>
              </a:ext>
            </a:extLst>
          </p:cNvPr>
          <p:cNvSpPr txBox="1"/>
          <p:nvPr/>
        </p:nvSpPr>
        <p:spPr>
          <a:xfrm>
            <a:off x="13030200" y="4616335"/>
            <a:ext cx="3733800" cy="1938992"/>
          </a:xfrm>
          <a:prstGeom prst="rect">
            <a:avLst/>
          </a:prstGeom>
          <a:noFill/>
        </p:spPr>
        <p:txBody>
          <a:bodyPr wrap="square">
            <a:spAutoFit/>
          </a:bodyPr>
          <a:lstStyle/>
          <a:p>
            <a:pPr marL="342900" indent="-342900">
              <a:buFont typeface="Wingdings" panose="05000000000000000000" pitchFamily="2" charset="2"/>
              <a:buChar char="Ø"/>
            </a:pPr>
            <a:r>
              <a:rPr lang="en-IN" sz="2000" b="1" dirty="0"/>
              <a:t>Observations</a:t>
            </a:r>
            <a:r>
              <a:rPr lang="en-IN" sz="2000" dirty="0"/>
              <a:t>: Neutral feedback about product availability, pricing, and the overall navigation of the Myntra app without strong positive or negative opinions.</a:t>
            </a:r>
          </a:p>
        </p:txBody>
      </p:sp>
    </p:spTree>
    <p:extLst>
      <p:ext uri="{BB962C8B-B14F-4D97-AF65-F5344CB8AC3E}">
        <p14:creationId xmlns:p14="http://schemas.microsoft.com/office/powerpoint/2010/main" val="1303455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14">
            <a:extLst>
              <a:ext uri="{FF2B5EF4-FFF2-40B4-BE49-F238E27FC236}">
                <a16:creationId xmlns:a16="http://schemas.microsoft.com/office/drawing/2014/main" id="{F42F7B92-19FC-C7B6-5D62-251E5AAC080E}"/>
              </a:ext>
            </a:extLst>
          </p:cNvPr>
          <p:cNvSpPr txBox="1"/>
          <p:nvPr/>
        </p:nvSpPr>
        <p:spPr>
          <a:xfrm>
            <a:off x="3352800" y="495300"/>
            <a:ext cx="11280075" cy="1846659"/>
          </a:xfrm>
          <a:prstGeom prst="rect">
            <a:avLst/>
          </a:prstGeom>
        </p:spPr>
        <p:txBody>
          <a:bodyPr lIns="0" tIns="0" rIns="0" bIns="0" rtlCol="0" anchor="t">
            <a:spAutoFit/>
          </a:bodyPr>
          <a:lstStyle/>
          <a:p>
            <a:pPr algn="ctr">
              <a:spcBef>
                <a:spcPct val="0"/>
              </a:spcBef>
            </a:pPr>
            <a:r>
              <a:rPr lang="en-US" sz="6000" b="1" dirty="0">
                <a:solidFill>
                  <a:srgbClr val="D6801C"/>
                </a:solidFill>
                <a:latin typeface="Poppins Ultra-Bold"/>
                <a:ea typeface="Poppins Ultra-Bold"/>
                <a:cs typeface="Poppins Ultra-Bold"/>
                <a:sym typeface="Poppins Ultra-Bold"/>
              </a:rPr>
              <a:t>Low Impact Consumer Comments</a:t>
            </a:r>
          </a:p>
        </p:txBody>
      </p:sp>
      <p:sp>
        <p:nvSpPr>
          <p:cNvPr id="3" name="TextBox 2">
            <a:extLst>
              <a:ext uri="{FF2B5EF4-FFF2-40B4-BE49-F238E27FC236}">
                <a16:creationId xmlns:a16="http://schemas.microsoft.com/office/drawing/2014/main" id="{7564F009-54D8-AFE4-4E70-A74354B625A5}"/>
              </a:ext>
            </a:extLst>
          </p:cNvPr>
          <p:cNvSpPr txBox="1"/>
          <p:nvPr/>
        </p:nvSpPr>
        <p:spPr>
          <a:xfrm>
            <a:off x="1562100" y="3510499"/>
            <a:ext cx="3581400" cy="1631216"/>
          </a:xfrm>
          <a:prstGeom prst="rect">
            <a:avLst/>
          </a:prstGeom>
          <a:noFill/>
        </p:spPr>
        <p:txBody>
          <a:bodyPr wrap="square">
            <a:spAutoFit/>
          </a:bodyPr>
          <a:lstStyle/>
          <a:p>
            <a:pPr marL="342900" indent="-342900">
              <a:buFont typeface="Wingdings" panose="05000000000000000000" pitchFamily="2" charset="2"/>
              <a:buChar char="§"/>
            </a:pPr>
            <a:r>
              <a:rPr lang="en-IN" sz="2000" b="1" dirty="0"/>
              <a:t>Delivery Issues</a:t>
            </a:r>
            <a:r>
              <a:rPr lang="en-IN" sz="2000" dirty="0"/>
              <a:t>: Complaints about delayed deliveries, with some orders taking longer than the estimated time to arrive.</a:t>
            </a:r>
          </a:p>
        </p:txBody>
      </p:sp>
      <p:sp>
        <p:nvSpPr>
          <p:cNvPr id="5" name="TextBox 4">
            <a:extLst>
              <a:ext uri="{FF2B5EF4-FFF2-40B4-BE49-F238E27FC236}">
                <a16:creationId xmlns:a16="http://schemas.microsoft.com/office/drawing/2014/main" id="{5D11C927-AAFE-A2C7-9512-C7D0587567A5}"/>
              </a:ext>
            </a:extLst>
          </p:cNvPr>
          <p:cNvSpPr txBox="1"/>
          <p:nvPr/>
        </p:nvSpPr>
        <p:spPr>
          <a:xfrm>
            <a:off x="7125937" y="3510499"/>
            <a:ext cx="3733800" cy="1631216"/>
          </a:xfrm>
          <a:prstGeom prst="rect">
            <a:avLst/>
          </a:prstGeom>
          <a:noFill/>
        </p:spPr>
        <p:txBody>
          <a:bodyPr wrap="square">
            <a:spAutoFit/>
          </a:bodyPr>
          <a:lstStyle/>
          <a:p>
            <a:pPr marL="342900" indent="-342900">
              <a:buFont typeface="Wingdings" panose="05000000000000000000" pitchFamily="2" charset="2"/>
              <a:buChar char="§"/>
            </a:pPr>
            <a:r>
              <a:rPr lang="en-IN" sz="2000" b="1" dirty="0"/>
              <a:t>Coupon Problems</a:t>
            </a:r>
            <a:r>
              <a:rPr lang="en-IN" sz="2000" dirty="0"/>
              <a:t>: Some customers mention issues with applying discount codes, or not receiving the advertised discounts at checkout.</a:t>
            </a:r>
          </a:p>
        </p:txBody>
      </p:sp>
      <p:sp>
        <p:nvSpPr>
          <p:cNvPr id="7" name="TextBox 6">
            <a:extLst>
              <a:ext uri="{FF2B5EF4-FFF2-40B4-BE49-F238E27FC236}">
                <a16:creationId xmlns:a16="http://schemas.microsoft.com/office/drawing/2014/main" id="{31F7AD0B-EE40-63AF-4A5E-26AA519CD989}"/>
              </a:ext>
            </a:extLst>
          </p:cNvPr>
          <p:cNvSpPr txBox="1"/>
          <p:nvPr/>
        </p:nvSpPr>
        <p:spPr>
          <a:xfrm>
            <a:off x="12842175" y="3500974"/>
            <a:ext cx="3581400" cy="1323439"/>
          </a:xfrm>
          <a:prstGeom prst="rect">
            <a:avLst/>
          </a:prstGeom>
          <a:noFill/>
        </p:spPr>
        <p:txBody>
          <a:bodyPr wrap="square">
            <a:spAutoFit/>
          </a:bodyPr>
          <a:lstStyle/>
          <a:p>
            <a:pPr marL="342900" indent="-342900">
              <a:buFont typeface="Wingdings" panose="05000000000000000000" pitchFamily="2" charset="2"/>
              <a:buChar char="§"/>
            </a:pPr>
            <a:r>
              <a:rPr lang="en-IN" sz="2000" b="1" dirty="0"/>
              <a:t>Customer Service</a:t>
            </a:r>
            <a:r>
              <a:rPr lang="en-IN" sz="2000" dirty="0"/>
              <a:t>: Criticisms regarding slow responses from customer support and delays in resolving issues.</a:t>
            </a:r>
          </a:p>
        </p:txBody>
      </p:sp>
      <p:sp>
        <p:nvSpPr>
          <p:cNvPr id="9" name="TextBox 8">
            <a:extLst>
              <a:ext uri="{FF2B5EF4-FFF2-40B4-BE49-F238E27FC236}">
                <a16:creationId xmlns:a16="http://schemas.microsoft.com/office/drawing/2014/main" id="{35B91EAC-922C-9FC9-9BC0-8A37C7A41895}"/>
              </a:ext>
            </a:extLst>
          </p:cNvPr>
          <p:cNvSpPr txBox="1"/>
          <p:nvPr/>
        </p:nvSpPr>
        <p:spPr>
          <a:xfrm>
            <a:off x="1562100" y="6258461"/>
            <a:ext cx="3733800" cy="1323439"/>
          </a:xfrm>
          <a:prstGeom prst="rect">
            <a:avLst/>
          </a:prstGeom>
          <a:noFill/>
        </p:spPr>
        <p:txBody>
          <a:bodyPr wrap="square">
            <a:spAutoFit/>
          </a:bodyPr>
          <a:lstStyle/>
          <a:p>
            <a:pPr marL="342900" indent="-342900">
              <a:buFont typeface="Wingdings" panose="05000000000000000000" pitchFamily="2" charset="2"/>
              <a:buChar char="§"/>
            </a:pPr>
            <a:r>
              <a:rPr lang="en-IN" sz="2000" b="1" dirty="0"/>
              <a:t>Product Concerns</a:t>
            </a:r>
            <a:r>
              <a:rPr lang="en-IN" sz="2000" dirty="0"/>
              <a:t>: Complaints about receiving defective, incorrect, or damaged items, especially during peak sales.</a:t>
            </a:r>
          </a:p>
        </p:txBody>
      </p:sp>
      <p:sp>
        <p:nvSpPr>
          <p:cNvPr id="11" name="TextBox 10">
            <a:extLst>
              <a:ext uri="{FF2B5EF4-FFF2-40B4-BE49-F238E27FC236}">
                <a16:creationId xmlns:a16="http://schemas.microsoft.com/office/drawing/2014/main" id="{46F576A8-BA50-57D0-5828-B88B0CF72C91}"/>
              </a:ext>
            </a:extLst>
          </p:cNvPr>
          <p:cNvSpPr txBox="1"/>
          <p:nvPr/>
        </p:nvSpPr>
        <p:spPr>
          <a:xfrm>
            <a:off x="7128708" y="6258461"/>
            <a:ext cx="4267200" cy="1631216"/>
          </a:xfrm>
          <a:prstGeom prst="rect">
            <a:avLst/>
          </a:prstGeom>
          <a:noFill/>
        </p:spPr>
        <p:txBody>
          <a:bodyPr wrap="square">
            <a:spAutoFit/>
          </a:bodyPr>
          <a:lstStyle/>
          <a:p>
            <a:pPr marL="342900" indent="-342900">
              <a:buFont typeface="Wingdings" panose="05000000000000000000" pitchFamily="2" charset="2"/>
              <a:buChar char="§"/>
            </a:pPr>
            <a:r>
              <a:rPr lang="en-IN" sz="2000" b="1" dirty="0"/>
              <a:t>Free Gift Issues: </a:t>
            </a:r>
            <a:r>
              <a:rPr lang="en-IN" sz="2000" dirty="0"/>
              <a:t>Disappointment over not receiving promised free gifts with purchases, or discrepancies in the free products provided.</a:t>
            </a:r>
          </a:p>
        </p:txBody>
      </p:sp>
    </p:spTree>
    <p:extLst>
      <p:ext uri="{BB962C8B-B14F-4D97-AF65-F5344CB8AC3E}">
        <p14:creationId xmlns:p14="http://schemas.microsoft.com/office/powerpoint/2010/main" val="3633167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811DE82-2F1E-18DF-A733-510C2F9CB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3162300"/>
            <a:ext cx="16611599" cy="5538805"/>
          </a:xfrm>
          <a:prstGeom prst="rect">
            <a:avLst/>
          </a:prstGeom>
        </p:spPr>
      </p:pic>
      <p:sp>
        <p:nvSpPr>
          <p:cNvPr id="3" name="TextBox 14">
            <a:extLst>
              <a:ext uri="{FF2B5EF4-FFF2-40B4-BE49-F238E27FC236}">
                <a16:creationId xmlns:a16="http://schemas.microsoft.com/office/drawing/2014/main" id="{8B9DCECE-70F2-C6AF-5D78-8076E0CCA2B4}"/>
              </a:ext>
            </a:extLst>
          </p:cNvPr>
          <p:cNvSpPr txBox="1"/>
          <p:nvPr/>
        </p:nvSpPr>
        <p:spPr>
          <a:xfrm>
            <a:off x="2057400" y="800100"/>
            <a:ext cx="14173200" cy="1186863"/>
          </a:xfrm>
          <a:prstGeom prst="rect">
            <a:avLst/>
          </a:prstGeom>
        </p:spPr>
        <p:txBody>
          <a:bodyPr wrap="square" lIns="0" tIns="0" rIns="0" bIns="0" rtlCol="0" anchor="t">
            <a:spAutoFit/>
          </a:bodyPr>
          <a:lstStyle/>
          <a:p>
            <a:pPr algn="ctr">
              <a:lnSpc>
                <a:spcPts val="10134"/>
              </a:lnSpc>
              <a:spcBef>
                <a:spcPct val="0"/>
              </a:spcBef>
            </a:pPr>
            <a:r>
              <a:rPr lang="en-US" sz="6000" b="1" dirty="0">
                <a:solidFill>
                  <a:srgbClr val="D6801C"/>
                </a:solidFill>
                <a:latin typeface="Poppins Ultra-Bold"/>
                <a:ea typeface="Poppins Ultra-Bold"/>
                <a:cs typeface="Poppins Ultra-Bold"/>
                <a:sym typeface="Poppins Ultra-Bold"/>
              </a:rPr>
              <a:t>Myntra Competitors in August 2024  </a:t>
            </a:r>
          </a:p>
        </p:txBody>
      </p:sp>
    </p:spTree>
    <p:extLst>
      <p:ext uri="{BB962C8B-B14F-4D97-AF65-F5344CB8AC3E}">
        <p14:creationId xmlns:p14="http://schemas.microsoft.com/office/powerpoint/2010/main" val="225399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0825" y="4381500"/>
            <a:ext cx="20209651" cy="7277633"/>
            <a:chOff x="0" y="0"/>
            <a:chExt cx="5322706" cy="1916743"/>
          </a:xfrm>
        </p:grpSpPr>
        <p:sp>
          <p:nvSpPr>
            <p:cNvPr id="3" name="Freeform 3"/>
            <p:cNvSpPr/>
            <p:nvPr/>
          </p:nvSpPr>
          <p:spPr>
            <a:xfrm>
              <a:off x="0" y="0"/>
              <a:ext cx="5322707" cy="1916743"/>
            </a:xfrm>
            <a:custGeom>
              <a:avLst/>
              <a:gdLst/>
              <a:ahLst/>
              <a:cxnLst/>
              <a:rect l="l" t="t" r="r" b="b"/>
              <a:pathLst>
                <a:path w="5322707" h="1916743">
                  <a:moveTo>
                    <a:pt x="0" y="0"/>
                  </a:moveTo>
                  <a:lnTo>
                    <a:pt x="5322707" y="0"/>
                  </a:lnTo>
                  <a:lnTo>
                    <a:pt x="5322707" y="1916743"/>
                  </a:lnTo>
                  <a:lnTo>
                    <a:pt x="0" y="1916743"/>
                  </a:lnTo>
                  <a:close/>
                </a:path>
              </a:pathLst>
            </a:custGeom>
            <a:solidFill>
              <a:srgbClr val="D6801C"/>
            </a:solidFill>
          </p:spPr>
        </p:sp>
        <p:sp>
          <p:nvSpPr>
            <p:cNvPr id="4" name="TextBox 4"/>
            <p:cNvSpPr txBox="1"/>
            <p:nvPr/>
          </p:nvSpPr>
          <p:spPr>
            <a:xfrm>
              <a:off x="0" y="-38100"/>
              <a:ext cx="5322706" cy="19548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717852" y="2645101"/>
            <a:ext cx="3496611" cy="3496611"/>
          </a:xfrm>
          <a:custGeom>
            <a:avLst/>
            <a:gdLst/>
            <a:ahLst/>
            <a:cxnLst/>
            <a:rect l="l" t="t" r="r" b="b"/>
            <a:pathLst>
              <a:path w="3496611" h="3496611">
                <a:moveTo>
                  <a:pt x="0" y="0"/>
                </a:moveTo>
                <a:lnTo>
                  <a:pt x="3496611" y="0"/>
                </a:lnTo>
                <a:lnTo>
                  <a:pt x="3496611" y="3496612"/>
                </a:lnTo>
                <a:lnTo>
                  <a:pt x="0" y="3496612"/>
                </a:lnTo>
                <a:lnTo>
                  <a:pt x="0" y="0"/>
                </a:lnTo>
                <a:close/>
              </a:path>
            </a:pathLst>
          </a:custGeom>
          <a:blipFill>
            <a:blip r:embed="rId2">
              <a:alphaModFix amt="79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2077447" y="3004696"/>
            <a:ext cx="2777421" cy="27774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395694" y="2645101"/>
            <a:ext cx="3496611" cy="3496611"/>
          </a:xfrm>
          <a:custGeom>
            <a:avLst/>
            <a:gdLst/>
            <a:ahLst/>
            <a:cxnLst/>
            <a:rect l="l" t="t" r="r" b="b"/>
            <a:pathLst>
              <a:path w="3496611" h="3496611">
                <a:moveTo>
                  <a:pt x="0" y="0"/>
                </a:moveTo>
                <a:lnTo>
                  <a:pt x="3496612" y="0"/>
                </a:lnTo>
                <a:lnTo>
                  <a:pt x="3496612" y="3496612"/>
                </a:lnTo>
                <a:lnTo>
                  <a:pt x="0" y="3496612"/>
                </a:lnTo>
                <a:lnTo>
                  <a:pt x="0" y="0"/>
                </a:lnTo>
                <a:close/>
              </a:path>
            </a:pathLst>
          </a:custGeom>
          <a:blipFill>
            <a:blip r:embed="rId2">
              <a:alphaModFix amt="79000"/>
              <a:extLst>
                <a:ext uri="{96DAC541-7B7A-43D3-8B79-37D633B846F1}">
                  <asvg:svgBlip xmlns:asvg="http://schemas.microsoft.com/office/drawing/2016/SVG/main" r:embed="rId3"/>
                </a:ext>
              </a:extLst>
            </a:blip>
            <a:stretch>
              <a:fillRect/>
            </a:stretch>
          </a:blipFill>
        </p:spPr>
      </p:sp>
      <p:sp>
        <p:nvSpPr>
          <p:cNvPr id="13" name="Freeform 13"/>
          <p:cNvSpPr/>
          <p:nvPr/>
        </p:nvSpPr>
        <p:spPr>
          <a:xfrm>
            <a:off x="13002075" y="2645101"/>
            <a:ext cx="3496611" cy="3496611"/>
          </a:xfrm>
          <a:custGeom>
            <a:avLst/>
            <a:gdLst/>
            <a:ahLst/>
            <a:cxnLst/>
            <a:rect l="l" t="t" r="r" b="b"/>
            <a:pathLst>
              <a:path w="3496611" h="3496611">
                <a:moveTo>
                  <a:pt x="0" y="0"/>
                </a:moveTo>
                <a:lnTo>
                  <a:pt x="3496611" y="0"/>
                </a:lnTo>
                <a:lnTo>
                  <a:pt x="3496611" y="3496612"/>
                </a:lnTo>
                <a:lnTo>
                  <a:pt x="0" y="3496612"/>
                </a:lnTo>
                <a:lnTo>
                  <a:pt x="0" y="0"/>
                </a:lnTo>
                <a:close/>
              </a:path>
            </a:pathLst>
          </a:custGeom>
          <a:blipFill>
            <a:blip r:embed="rId2">
              <a:alphaModFix amt="79000"/>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3361670" y="3004696"/>
            <a:ext cx="2777421" cy="27774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3120475" y="1155325"/>
            <a:ext cx="12047050" cy="763671"/>
          </a:xfrm>
          <a:prstGeom prst="rect">
            <a:avLst/>
          </a:prstGeom>
        </p:spPr>
        <p:txBody>
          <a:bodyPr lIns="0" tIns="0" rIns="0" bIns="0" rtlCol="0" anchor="t">
            <a:spAutoFit/>
          </a:bodyPr>
          <a:lstStyle/>
          <a:p>
            <a:pPr algn="ctr">
              <a:lnSpc>
                <a:spcPts val="5719"/>
              </a:lnSpc>
            </a:pPr>
            <a:r>
              <a:rPr lang="en-US" sz="6000" b="1" dirty="0">
                <a:solidFill>
                  <a:srgbClr val="D6801C"/>
                </a:solidFill>
                <a:latin typeface="Poppins Ultra-Bold"/>
                <a:ea typeface="Poppins Ultra-Bold"/>
                <a:cs typeface="Poppins Ultra-Bold"/>
                <a:sym typeface="Poppins Ultra-Bold"/>
              </a:rPr>
              <a:t>Competitive Analysis</a:t>
            </a:r>
          </a:p>
        </p:txBody>
      </p:sp>
      <p:sp>
        <p:nvSpPr>
          <p:cNvPr id="21" name="TextBox 21"/>
          <p:cNvSpPr txBox="1"/>
          <p:nvPr/>
        </p:nvSpPr>
        <p:spPr>
          <a:xfrm>
            <a:off x="13487400" y="6851915"/>
            <a:ext cx="4285447" cy="1846659"/>
          </a:xfrm>
          <a:prstGeom prst="rect">
            <a:avLst/>
          </a:prstGeom>
        </p:spPr>
        <p:txBody>
          <a:bodyPr lIns="0" tIns="0" rIns="0" bIns="0" rtlCol="0" anchor="t">
            <a:spAutoFit/>
          </a:bodyPr>
          <a:lstStyle/>
          <a:p>
            <a:pPr marL="285750" indent="-28575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Global Brand Recognition</a:t>
            </a:r>
          </a:p>
          <a:p>
            <a:pPr marL="285750" indent="-28575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Strong Presence in Tier 2 and  Tier 3 Markets</a:t>
            </a:r>
          </a:p>
          <a:p>
            <a:pPr marL="285750" indent="-28575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Unique Deals and Discount</a:t>
            </a:r>
          </a:p>
          <a:p>
            <a:pPr marL="285750" indent="-28575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Strong Brand Trust</a:t>
            </a:r>
          </a:p>
          <a:p>
            <a:pPr marL="285750" indent="-28575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Customer Services</a:t>
            </a:r>
          </a:p>
        </p:txBody>
      </p:sp>
      <p:sp>
        <p:nvSpPr>
          <p:cNvPr id="22" name="TextBox 22"/>
          <p:cNvSpPr txBox="1"/>
          <p:nvPr/>
        </p:nvSpPr>
        <p:spPr>
          <a:xfrm>
            <a:off x="12917685" y="6026420"/>
            <a:ext cx="4086031" cy="518988"/>
          </a:xfrm>
          <a:prstGeom prst="rect">
            <a:avLst/>
          </a:prstGeom>
        </p:spPr>
        <p:txBody>
          <a:bodyPr wrap="square" lIns="0" tIns="0" rIns="0" bIns="0" rtlCol="0" anchor="t">
            <a:spAutoFit/>
          </a:bodyPr>
          <a:lstStyle/>
          <a:p>
            <a:pPr algn="ctr">
              <a:lnSpc>
                <a:spcPts val="4494"/>
              </a:lnSpc>
              <a:spcBef>
                <a:spcPct val="0"/>
              </a:spcBef>
            </a:pPr>
            <a:r>
              <a:rPr lang="en-US" sz="2400" b="1" dirty="0">
                <a:solidFill>
                  <a:srgbClr val="FFFFFF"/>
                </a:solidFill>
                <a:latin typeface="Poppins Ultra-Bold"/>
                <a:ea typeface="Poppins Ultra-Bold"/>
                <a:cs typeface="Poppins Ultra-Bold"/>
                <a:sym typeface="Poppins Ultra-Bold"/>
              </a:rPr>
              <a:t>Competitive  Advantages</a:t>
            </a:r>
          </a:p>
        </p:txBody>
      </p:sp>
      <p:sp>
        <p:nvSpPr>
          <p:cNvPr id="23" name="TextBox 23"/>
          <p:cNvSpPr txBox="1"/>
          <p:nvPr/>
        </p:nvSpPr>
        <p:spPr>
          <a:xfrm>
            <a:off x="8186167" y="6964008"/>
            <a:ext cx="4285447" cy="1538883"/>
          </a:xfrm>
          <a:prstGeom prst="rect">
            <a:avLst/>
          </a:prstGeom>
        </p:spPr>
        <p:txBody>
          <a:bodyPr lIns="0" tIns="0" rIns="0" bIns="0" rtlCol="0" anchor="t">
            <a:spAutoFit/>
          </a:bodyPr>
          <a:lstStyle/>
          <a:p>
            <a:pPr marL="342900" indent="-34290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Product Range</a:t>
            </a:r>
          </a:p>
          <a:p>
            <a:pPr marL="342900" indent="-342900">
              <a:spcBef>
                <a:spcPct val="0"/>
              </a:spcBef>
              <a:buFont typeface="Wingdings" panose="05000000000000000000" pitchFamily="2" charset="2"/>
              <a:buChar char="ü"/>
            </a:pPr>
            <a:r>
              <a:rPr lang="en-US" sz="2000" dirty="0" err="1">
                <a:solidFill>
                  <a:srgbClr val="FFFFFF"/>
                </a:solidFill>
                <a:ea typeface="Poppins Medium"/>
                <a:cs typeface="Poppins Medium" panose="00000600000000000000" pitchFamily="2" charset="0"/>
                <a:sym typeface="Poppins Medium"/>
              </a:rPr>
              <a:t>Princing</a:t>
            </a:r>
            <a:r>
              <a:rPr lang="en-US" sz="2000" dirty="0">
                <a:solidFill>
                  <a:srgbClr val="FFFFFF"/>
                </a:solidFill>
                <a:ea typeface="Poppins Medium"/>
                <a:cs typeface="Poppins Medium" panose="00000600000000000000" pitchFamily="2" charset="0"/>
                <a:sym typeface="Poppins Medium"/>
              </a:rPr>
              <a:t> and Discount</a:t>
            </a:r>
          </a:p>
          <a:p>
            <a:pPr marL="342900" indent="-34290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Customer Loyalty Program</a:t>
            </a:r>
          </a:p>
          <a:p>
            <a:pPr marL="342900" indent="-34290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Return Policy &amp; Customer Service</a:t>
            </a:r>
          </a:p>
          <a:p>
            <a:pPr marL="342900" indent="-34290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Technology &amp; AI Integration</a:t>
            </a:r>
          </a:p>
        </p:txBody>
      </p:sp>
      <p:sp>
        <p:nvSpPr>
          <p:cNvPr id="24" name="TextBox 24"/>
          <p:cNvSpPr txBox="1"/>
          <p:nvPr/>
        </p:nvSpPr>
        <p:spPr>
          <a:xfrm>
            <a:off x="7480689" y="6045612"/>
            <a:ext cx="3496611" cy="518988"/>
          </a:xfrm>
          <a:prstGeom prst="rect">
            <a:avLst/>
          </a:prstGeom>
        </p:spPr>
        <p:txBody>
          <a:bodyPr wrap="square" lIns="0" tIns="0" rIns="0" bIns="0" rtlCol="0" anchor="t">
            <a:spAutoFit/>
          </a:bodyPr>
          <a:lstStyle/>
          <a:p>
            <a:pPr algn="ctr">
              <a:lnSpc>
                <a:spcPts val="4494"/>
              </a:lnSpc>
              <a:spcBef>
                <a:spcPct val="0"/>
              </a:spcBef>
            </a:pPr>
            <a:r>
              <a:rPr lang="en-US" sz="2400" b="1" dirty="0">
                <a:solidFill>
                  <a:srgbClr val="FFFFFF"/>
                </a:solidFill>
                <a:latin typeface="Poppins Ultra-Bold"/>
                <a:ea typeface="Poppins Ultra-Bold"/>
                <a:cs typeface="Poppins Ultra-Bold"/>
                <a:sym typeface="Poppins Ultra-Bold"/>
              </a:rPr>
              <a:t>Comparison Factors</a:t>
            </a:r>
          </a:p>
        </p:txBody>
      </p:sp>
      <p:sp>
        <p:nvSpPr>
          <p:cNvPr id="25" name="TextBox 25"/>
          <p:cNvSpPr txBox="1"/>
          <p:nvPr/>
        </p:nvSpPr>
        <p:spPr>
          <a:xfrm>
            <a:off x="2797998" y="6964008"/>
            <a:ext cx="4285447" cy="2154436"/>
          </a:xfrm>
          <a:prstGeom prst="rect">
            <a:avLst/>
          </a:prstGeom>
        </p:spPr>
        <p:txBody>
          <a:bodyPr lIns="0" tIns="0" rIns="0" bIns="0" rtlCol="0" anchor="t">
            <a:spAutoFit/>
          </a:bodyPr>
          <a:lstStyle/>
          <a:p>
            <a:pPr marL="285750" indent="-28575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Flipkart ( </a:t>
            </a:r>
            <a:r>
              <a:rPr lang="en-US" sz="2000" dirty="0" err="1">
                <a:solidFill>
                  <a:srgbClr val="FFFFFF"/>
                </a:solidFill>
                <a:ea typeface="Poppins Medium"/>
                <a:cs typeface="Poppins Medium" panose="00000600000000000000" pitchFamily="2" charset="0"/>
                <a:sym typeface="Poppins Medium"/>
              </a:rPr>
              <a:t>Myntra,s</a:t>
            </a:r>
            <a:r>
              <a:rPr lang="en-US" sz="2000" dirty="0">
                <a:solidFill>
                  <a:srgbClr val="FFFFFF"/>
                </a:solidFill>
                <a:ea typeface="Poppins Medium"/>
                <a:cs typeface="Poppins Medium" panose="00000600000000000000" pitchFamily="2" charset="0"/>
                <a:sym typeface="Poppins Medium"/>
              </a:rPr>
              <a:t> Parent Company ,But also competitor in certain categories ) </a:t>
            </a:r>
          </a:p>
          <a:p>
            <a:pPr marL="285750" indent="-28575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Amazon Fashion </a:t>
            </a:r>
          </a:p>
          <a:p>
            <a:pPr marL="285750" indent="-28575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AJIO </a:t>
            </a:r>
          </a:p>
          <a:p>
            <a:pPr marL="285750" indent="-285750">
              <a:spcBef>
                <a:spcPct val="0"/>
              </a:spcBef>
              <a:buFont typeface="Wingdings" panose="05000000000000000000" pitchFamily="2" charset="2"/>
              <a:buChar char="ü"/>
            </a:pPr>
            <a:r>
              <a:rPr lang="en-US" sz="2000" dirty="0">
                <a:solidFill>
                  <a:srgbClr val="FFFFFF"/>
                </a:solidFill>
                <a:ea typeface="Poppins Medium"/>
                <a:cs typeface="Poppins Medium" panose="00000600000000000000" pitchFamily="2" charset="0"/>
                <a:sym typeface="Poppins Medium"/>
              </a:rPr>
              <a:t>Tata </a:t>
            </a:r>
            <a:r>
              <a:rPr lang="en-US" sz="2000" dirty="0" err="1">
                <a:solidFill>
                  <a:srgbClr val="FFFFFF"/>
                </a:solidFill>
                <a:ea typeface="Poppins Medium"/>
                <a:cs typeface="Poppins Medium" panose="00000600000000000000" pitchFamily="2" charset="0"/>
                <a:sym typeface="Poppins Medium"/>
              </a:rPr>
              <a:t>CLiQ</a:t>
            </a:r>
            <a:r>
              <a:rPr lang="en-US" sz="2000" dirty="0">
                <a:solidFill>
                  <a:srgbClr val="FFFFFF"/>
                </a:solidFill>
                <a:ea typeface="Poppins Medium"/>
                <a:cs typeface="Poppins Medium" panose="00000600000000000000" pitchFamily="2" charset="0"/>
                <a:sym typeface="Poppins Medium"/>
              </a:rPr>
              <a:t> </a:t>
            </a:r>
          </a:p>
          <a:p>
            <a:pPr marL="285750" indent="-285750">
              <a:spcBef>
                <a:spcPct val="0"/>
              </a:spcBef>
              <a:buFont typeface="Wingdings" panose="05000000000000000000" pitchFamily="2" charset="2"/>
              <a:buChar char="ü"/>
            </a:pPr>
            <a:r>
              <a:rPr lang="en-US" sz="2000" dirty="0" err="1">
                <a:solidFill>
                  <a:srgbClr val="FFFFFF"/>
                </a:solidFill>
                <a:ea typeface="Poppins Medium"/>
                <a:cs typeface="Poppins Medium" panose="00000600000000000000" pitchFamily="2" charset="0"/>
                <a:sym typeface="Poppins Medium"/>
              </a:rPr>
              <a:t>Nykaa</a:t>
            </a:r>
            <a:r>
              <a:rPr lang="en-US" sz="2000" dirty="0">
                <a:solidFill>
                  <a:srgbClr val="FFFFFF"/>
                </a:solidFill>
                <a:ea typeface="Poppins Medium"/>
                <a:cs typeface="Poppins Medium" panose="00000600000000000000" pitchFamily="2" charset="0"/>
                <a:sym typeface="Poppins Medium"/>
              </a:rPr>
              <a:t> Fashion</a:t>
            </a:r>
          </a:p>
        </p:txBody>
      </p:sp>
      <p:sp>
        <p:nvSpPr>
          <p:cNvPr id="26" name="TextBox 26"/>
          <p:cNvSpPr txBox="1"/>
          <p:nvPr/>
        </p:nvSpPr>
        <p:spPr>
          <a:xfrm>
            <a:off x="2049267" y="6085425"/>
            <a:ext cx="2823783" cy="518988"/>
          </a:xfrm>
          <a:prstGeom prst="rect">
            <a:avLst/>
          </a:prstGeom>
        </p:spPr>
        <p:txBody>
          <a:bodyPr lIns="0" tIns="0" rIns="0" bIns="0" rtlCol="0" anchor="t">
            <a:spAutoFit/>
          </a:bodyPr>
          <a:lstStyle/>
          <a:p>
            <a:pPr algn="ctr">
              <a:lnSpc>
                <a:spcPts val="4494"/>
              </a:lnSpc>
              <a:spcBef>
                <a:spcPct val="0"/>
              </a:spcBef>
            </a:pPr>
            <a:r>
              <a:rPr lang="en-US" sz="2400" b="1" dirty="0">
                <a:solidFill>
                  <a:srgbClr val="FFFFFF"/>
                </a:solidFill>
                <a:latin typeface="Poppins Ultra-Bold"/>
                <a:ea typeface="Poppins Ultra-Bold"/>
                <a:cs typeface="Poppins Ultra-Bold"/>
                <a:sym typeface="Poppins Ultra-Bold"/>
              </a:rPr>
              <a:t>Competitors</a:t>
            </a:r>
          </a:p>
        </p:txBody>
      </p:sp>
      <p:grpSp>
        <p:nvGrpSpPr>
          <p:cNvPr id="45" name="Group 10">
            <a:extLst>
              <a:ext uri="{FF2B5EF4-FFF2-40B4-BE49-F238E27FC236}">
                <a16:creationId xmlns:a16="http://schemas.microsoft.com/office/drawing/2014/main" id="{0B09E9A6-3DA0-6594-F74E-450F5DE228EB}"/>
              </a:ext>
            </a:extLst>
          </p:cNvPr>
          <p:cNvGrpSpPr/>
          <p:nvPr/>
        </p:nvGrpSpPr>
        <p:grpSpPr>
          <a:xfrm>
            <a:off x="7755289" y="3004696"/>
            <a:ext cx="2777421" cy="2777421"/>
            <a:chOff x="0" y="0"/>
            <a:chExt cx="812800" cy="812800"/>
          </a:xfrm>
        </p:grpSpPr>
        <p:sp>
          <p:nvSpPr>
            <p:cNvPr id="46" name="Freeform 11">
              <a:extLst>
                <a:ext uri="{FF2B5EF4-FFF2-40B4-BE49-F238E27FC236}">
                  <a16:creationId xmlns:a16="http://schemas.microsoft.com/office/drawing/2014/main" id="{8D686CAC-042C-E0ED-0192-95B25D21812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47" name="TextBox 12">
              <a:extLst>
                <a:ext uri="{FF2B5EF4-FFF2-40B4-BE49-F238E27FC236}">
                  <a16:creationId xmlns:a16="http://schemas.microsoft.com/office/drawing/2014/main" id="{3809F7D1-FC4C-1D2F-08A8-91B9A71851C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Freeform 5">
            <a:extLst>
              <a:ext uri="{FF2B5EF4-FFF2-40B4-BE49-F238E27FC236}">
                <a16:creationId xmlns:a16="http://schemas.microsoft.com/office/drawing/2014/main" id="{933D4790-F8B6-2A9B-92C8-D51D1A3E0CCD}"/>
              </a:ext>
            </a:extLst>
          </p:cNvPr>
          <p:cNvSpPr/>
          <p:nvPr/>
        </p:nvSpPr>
        <p:spPr>
          <a:xfrm>
            <a:off x="14099185" y="3701457"/>
            <a:ext cx="1306214" cy="1437375"/>
          </a:xfrm>
          <a:custGeom>
            <a:avLst/>
            <a:gdLst/>
            <a:ahLst/>
            <a:cxnLst/>
            <a:rect l="l" t="t" r="r" b="b"/>
            <a:pathLst>
              <a:path w="1306214" h="1437375">
                <a:moveTo>
                  <a:pt x="0" y="0"/>
                </a:moveTo>
                <a:lnTo>
                  <a:pt x="1306214" y="0"/>
                </a:lnTo>
                <a:lnTo>
                  <a:pt x="1306214" y="1437375"/>
                </a:lnTo>
                <a:lnTo>
                  <a:pt x="0" y="1437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0" name="Freeform 17">
            <a:extLst>
              <a:ext uri="{FF2B5EF4-FFF2-40B4-BE49-F238E27FC236}">
                <a16:creationId xmlns:a16="http://schemas.microsoft.com/office/drawing/2014/main" id="{E5DAC9AD-42C8-4511-F3C7-11AB2BBCB6CA}"/>
              </a:ext>
            </a:extLst>
          </p:cNvPr>
          <p:cNvSpPr/>
          <p:nvPr/>
        </p:nvSpPr>
        <p:spPr>
          <a:xfrm>
            <a:off x="8414730" y="3684962"/>
            <a:ext cx="1458538" cy="1458538"/>
          </a:xfrm>
          <a:custGeom>
            <a:avLst/>
            <a:gdLst/>
            <a:ahLst/>
            <a:cxnLst/>
            <a:rect l="l" t="t" r="r" b="b"/>
            <a:pathLst>
              <a:path w="1458538" h="1458538">
                <a:moveTo>
                  <a:pt x="0" y="0"/>
                </a:moveTo>
                <a:lnTo>
                  <a:pt x="1458537" y="0"/>
                </a:lnTo>
                <a:lnTo>
                  <a:pt x="1458537" y="1458538"/>
                </a:lnTo>
                <a:lnTo>
                  <a:pt x="0" y="14585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1" name="Freeform 3">
            <a:extLst>
              <a:ext uri="{FF2B5EF4-FFF2-40B4-BE49-F238E27FC236}">
                <a16:creationId xmlns:a16="http://schemas.microsoft.com/office/drawing/2014/main" id="{DBA72626-3C20-3892-1729-3F41C055EB97}"/>
              </a:ext>
            </a:extLst>
          </p:cNvPr>
          <p:cNvSpPr/>
          <p:nvPr/>
        </p:nvSpPr>
        <p:spPr>
          <a:xfrm>
            <a:off x="2797998" y="3790602"/>
            <a:ext cx="1326322" cy="1348230"/>
          </a:xfrm>
          <a:custGeom>
            <a:avLst/>
            <a:gdLst/>
            <a:ahLst/>
            <a:cxnLst/>
            <a:rect l="l" t="t" r="r" b="b"/>
            <a:pathLst>
              <a:path w="1326322" h="1348230">
                <a:moveTo>
                  <a:pt x="0" y="0"/>
                </a:moveTo>
                <a:lnTo>
                  <a:pt x="1326321" y="0"/>
                </a:lnTo>
                <a:lnTo>
                  <a:pt x="1326321" y="1348231"/>
                </a:lnTo>
                <a:lnTo>
                  <a:pt x="0" y="13482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4039" y="3217924"/>
            <a:ext cx="10518039" cy="10244806"/>
            <a:chOff x="0" y="0"/>
            <a:chExt cx="834478" cy="812800"/>
          </a:xfrm>
        </p:grpSpPr>
        <p:sp>
          <p:nvSpPr>
            <p:cNvPr id="3" name="Freeform 3"/>
            <p:cNvSpPr/>
            <p:nvPr/>
          </p:nvSpPr>
          <p:spPr>
            <a:xfrm>
              <a:off x="0" y="0"/>
              <a:ext cx="834478" cy="812800"/>
            </a:xfrm>
            <a:custGeom>
              <a:avLst/>
              <a:gdLst/>
              <a:ahLst/>
              <a:cxnLst/>
              <a:rect l="l" t="t" r="r" b="b"/>
              <a:pathLst>
                <a:path w="834478" h="812800">
                  <a:moveTo>
                    <a:pt x="417239" y="0"/>
                  </a:moveTo>
                  <a:cubicBezTo>
                    <a:pt x="186804" y="0"/>
                    <a:pt x="0" y="181951"/>
                    <a:pt x="0" y="406400"/>
                  </a:cubicBezTo>
                  <a:cubicBezTo>
                    <a:pt x="0" y="630849"/>
                    <a:pt x="186804" y="812800"/>
                    <a:pt x="417239" y="812800"/>
                  </a:cubicBezTo>
                  <a:cubicBezTo>
                    <a:pt x="647673" y="812800"/>
                    <a:pt x="834478" y="630849"/>
                    <a:pt x="834478" y="406400"/>
                  </a:cubicBezTo>
                  <a:cubicBezTo>
                    <a:pt x="834478" y="181951"/>
                    <a:pt x="647673" y="0"/>
                    <a:pt x="417239" y="0"/>
                  </a:cubicBezTo>
                  <a:close/>
                </a:path>
              </a:pathLst>
            </a:custGeom>
            <a:solidFill>
              <a:srgbClr val="D6801C"/>
            </a:solidFill>
          </p:spPr>
        </p:sp>
        <p:sp>
          <p:nvSpPr>
            <p:cNvPr id="4" name="TextBox 4"/>
            <p:cNvSpPr txBox="1"/>
            <p:nvPr/>
          </p:nvSpPr>
          <p:spPr>
            <a:xfrm>
              <a:off x="78232" y="38100"/>
              <a:ext cx="678013"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44000" y="3217924"/>
            <a:ext cx="10518039" cy="10244806"/>
            <a:chOff x="0" y="0"/>
            <a:chExt cx="834478" cy="812800"/>
          </a:xfrm>
        </p:grpSpPr>
        <p:sp>
          <p:nvSpPr>
            <p:cNvPr id="6" name="Freeform 6"/>
            <p:cNvSpPr/>
            <p:nvPr/>
          </p:nvSpPr>
          <p:spPr>
            <a:xfrm>
              <a:off x="0" y="0"/>
              <a:ext cx="834478" cy="812800"/>
            </a:xfrm>
            <a:custGeom>
              <a:avLst/>
              <a:gdLst/>
              <a:ahLst/>
              <a:cxnLst/>
              <a:rect l="l" t="t" r="r" b="b"/>
              <a:pathLst>
                <a:path w="834478" h="812800">
                  <a:moveTo>
                    <a:pt x="417239" y="0"/>
                  </a:moveTo>
                  <a:cubicBezTo>
                    <a:pt x="186804" y="0"/>
                    <a:pt x="0" y="181951"/>
                    <a:pt x="0" y="406400"/>
                  </a:cubicBezTo>
                  <a:cubicBezTo>
                    <a:pt x="0" y="630849"/>
                    <a:pt x="186804" y="812800"/>
                    <a:pt x="417239" y="812800"/>
                  </a:cubicBezTo>
                  <a:cubicBezTo>
                    <a:pt x="647673" y="812800"/>
                    <a:pt x="834478" y="630849"/>
                    <a:pt x="834478" y="406400"/>
                  </a:cubicBezTo>
                  <a:cubicBezTo>
                    <a:pt x="834478" y="181951"/>
                    <a:pt x="647673" y="0"/>
                    <a:pt x="417239" y="0"/>
                  </a:cubicBezTo>
                  <a:close/>
                </a:path>
              </a:pathLst>
            </a:custGeom>
            <a:solidFill>
              <a:srgbClr val="D6801C"/>
            </a:solidFill>
          </p:spPr>
        </p:sp>
        <p:sp>
          <p:nvSpPr>
            <p:cNvPr id="7" name="TextBox 7"/>
            <p:cNvSpPr txBox="1"/>
            <p:nvPr/>
          </p:nvSpPr>
          <p:spPr>
            <a:xfrm>
              <a:off x="78232" y="38100"/>
              <a:ext cx="678013"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414848" y="3673367"/>
            <a:ext cx="2940265" cy="2940265"/>
          </a:xfrm>
          <a:custGeom>
            <a:avLst/>
            <a:gdLst/>
            <a:ahLst/>
            <a:cxnLst/>
            <a:rect l="l" t="t" r="r" b="b"/>
            <a:pathLst>
              <a:path w="2940265" h="2940265">
                <a:moveTo>
                  <a:pt x="0" y="0"/>
                </a:moveTo>
                <a:lnTo>
                  <a:pt x="2940265" y="0"/>
                </a:lnTo>
                <a:lnTo>
                  <a:pt x="2940265" y="2940266"/>
                </a:lnTo>
                <a:lnTo>
                  <a:pt x="0" y="2940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695105" y="3953624"/>
            <a:ext cx="2379751" cy="237975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2733096" y="3673367"/>
            <a:ext cx="2940265" cy="2940265"/>
          </a:xfrm>
          <a:custGeom>
            <a:avLst/>
            <a:gdLst/>
            <a:ahLst/>
            <a:cxnLst/>
            <a:rect l="l" t="t" r="r" b="b"/>
            <a:pathLst>
              <a:path w="2940265" h="2940265">
                <a:moveTo>
                  <a:pt x="0" y="0"/>
                </a:moveTo>
                <a:lnTo>
                  <a:pt x="2940265" y="0"/>
                </a:lnTo>
                <a:lnTo>
                  <a:pt x="2940265" y="2940266"/>
                </a:lnTo>
                <a:lnTo>
                  <a:pt x="0" y="2940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3247614" y="4506133"/>
            <a:ext cx="1274733" cy="1274733"/>
          </a:xfrm>
          <a:custGeom>
            <a:avLst/>
            <a:gdLst/>
            <a:ahLst/>
            <a:cxnLst/>
            <a:rect l="l" t="t" r="r" b="b"/>
            <a:pathLst>
              <a:path w="1274733" h="1274733">
                <a:moveTo>
                  <a:pt x="0" y="0"/>
                </a:moveTo>
                <a:lnTo>
                  <a:pt x="1274733" y="0"/>
                </a:lnTo>
                <a:lnTo>
                  <a:pt x="1274733" y="1274734"/>
                </a:lnTo>
                <a:lnTo>
                  <a:pt x="0" y="12747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2293629" y="971550"/>
            <a:ext cx="13700743" cy="932563"/>
          </a:xfrm>
          <a:prstGeom prst="rect">
            <a:avLst/>
          </a:prstGeom>
        </p:spPr>
        <p:txBody>
          <a:bodyPr lIns="0" tIns="0" rIns="0" bIns="0" rtlCol="0" anchor="t">
            <a:spAutoFit/>
          </a:bodyPr>
          <a:lstStyle/>
          <a:p>
            <a:pPr algn="ctr">
              <a:lnSpc>
                <a:spcPts val="7380"/>
              </a:lnSpc>
            </a:pPr>
            <a:r>
              <a:rPr lang="en-US" sz="6000" b="1" dirty="0">
                <a:solidFill>
                  <a:srgbClr val="D6801C"/>
                </a:solidFill>
                <a:latin typeface="Poppins Ultra-Bold"/>
                <a:ea typeface="Poppins Ultra-Bold"/>
                <a:cs typeface="Poppins Ultra-Bold"/>
                <a:sym typeface="Poppins Ultra-Bold"/>
              </a:rPr>
              <a:t>Introduction of </a:t>
            </a:r>
            <a:r>
              <a:rPr lang="en-US" sz="6000" b="1" dirty="0" err="1">
                <a:solidFill>
                  <a:srgbClr val="D6801C"/>
                </a:solidFill>
                <a:latin typeface="Poppins Ultra-Bold"/>
                <a:ea typeface="Poppins Ultra-Bold"/>
                <a:cs typeface="Poppins Ultra-Bold"/>
                <a:sym typeface="Poppins Ultra-Bold"/>
              </a:rPr>
              <a:t>Myntra.Com</a:t>
            </a:r>
            <a:endParaRPr lang="en-US" sz="6000" b="1" dirty="0">
              <a:solidFill>
                <a:srgbClr val="D6801C"/>
              </a:solidFill>
              <a:latin typeface="Poppins Ultra-Bold"/>
              <a:ea typeface="Poppins Ultra-Bold"/>
              <a:cs typeface="Poppins Ultra-Bold"/>
              <a:sym typeface="Poppins Ultra-Bold"/>
            </a:endParaRPr>
          </a:p>
        </p:txBody>
      </p:sp>
      <p:sp>
        <p:nvSpPr>
          <p:cNvPr id="19" name="TextBox 19"/>
          <p:cNvSpPr txBox="1"/>
          <p:nvPr/>
        </p:nvSpPr>
        <p:spPr>
          <a:xfrm>
            <a:off x="11223439" y="7489496"/>
            <a:ext cx="5959579" cy="1367554"/>
          </a:xfrm>
          <a:prstGeom prst="rect">
            <a:avLst/>
          </a:prstGeom>
        </p:spPr>
        <p:txBody>
          <a:bodyPr lIns="0" tIns="0" rIns="0" bIns="0" rtlCol="0" anchor="t">
            <a:spAutoFit/>
          </a:bodyPr>
          <a:lstStyle/>
          <a:p>
            <a:pPr algn="ctr">
              <a:lnSpc>
                <a:spcPts val="2696"/>
              </a:lnSpc>
              <a:spcBef>
                <a:spcPct val="0"/>
              </a:spcBef>
            </a:pPr>
            <a:r>
              <a:rPr lang="en-US" sz="2000" dirty="0">
                <a:solidFill>
                  <a:srgbClr val="FFFFFF"/>
                </a:solidFill>
                <a:latin typeface="+mj-lt"/>
                <a:ea typeface="Poppins Medium"/>
                <a:cs typeface="Poppins Medium"/>
                <a:sym typeface="Poppins Medium"/>
              </a:rPr>
              <a:t>Myntra’s mission is to make fashion and lifestyle accessible to everyone by offering a wide variety of products and brands, delivering a seamless online shopping experience. </a:t>
            </a:r>
          </a:p>
        </p:txBody>
      </p:sp>
      <p:sp>
        <p:nvSpPr>
          <p:cNvPr id="20" name="TextBox 20"/>
          <p:cNvSpPr txBox="1"/>
          <p:nvPr/>
        </p:nvSpPr>
        <p:spPr>
          <a:xfrm>
            <a:off x="1028700" y="7489496"/>
            <a:ext cx="5959579" cy="1356846"/>
          </a:xfrm>
          <a:prstGeom prst="rect">
            <a:avLst/>
          </a:prstGeom>
        </p:spPr>
        <p:txBody>
          <a:bodyPr lIns="0" tIns="0" rIns="0" bIns="0" rtlCol="0" anchor="t">
            <a:spAutoFit/>
          </a:bodyPr>
          <a:lstStyle/>
          <a:p>
            <a:pPr algn="ctr">
              <a:lnSpc>
                <a:spcPts val="2696"/>
              </a:lnSpc>
              <a:spcBef>
                <a:spcPct val="0"/>
              </a:spcBef>
            </a:pPr>
            <a:r>
              <a:rPr lang="en-US" sz="2000" dirty="0">
                <a:solidFill>
                  <a:srgbClr val="FFFFFF"/>
                </a:solidFill>
                <a:latin typeface="+mj-lt"/>
                <a:ea typeface="Poppins Medium"/>
                <a:cs typeface="Arial" panose="020B0604020202020204" pitchFamily="34" charset="0"/>
                <a:sym typeface="Poppins Medium"/>
              </a:rPr>
              <a:t>Established By Mukesh </a:t>
            </a:r>
            <a:r>
              <a:rPr lang="en-US" sz="2000" dirty="0" err="1">
                <a:solidFill>
                  <a:srgbClr val="FFFFFF"/>
                </a:solidFill>
                <a:latin typeface="+mj-lt"/>
                <a:ea typeface="Poppins Medium"/>
                <a:cs typeface="Arial" panose="020B0604020202020204" pitchFamily="34" charset="0"/>
                <a:sym typeface="Poppins Medium"/>
              </a:rPr>
              <a:t>Bassel</a:t>
            </a:r>
            <a:r>
              <a:rPr lang="en-US" sz="2000" dirty="0">
                <a:solidFill>
                  <a:srgbClr val="FFFFFF"/>
                </a:solidFill>
                <a:latin typeface="+mj-lt"/>
                <a:ea typeface="Poppins Medium"/>
                <a:cs typeface="Arial" panose="020B0604020202020204" pitchFamily="34" charset="0"/>
                <a:sym typeface="Poppins Medium"/>
              </a:rPr>
              <a:t> along with Ashutosh </a:t>
            </a:r>
            <a:r>
              <a:rPr lang="en-US" sz="2000" dirty="0" err="1">
                <a:solidFill>
                  <a:srgbClr val="FFFFFF"/>
                </a:solidFill>
                <a:latin typeface="+mj-lt"/>
                <a:ea typeface="Poppins Medium"/>
                <a:cs typeface="Arial" panose="020B0604020202020204" pitchFamily="34" charset="0"/>
                <a:sym typeface="Poppins Medium"/>
              </a:rPr>
              <a:t>lawania</a:t>
            </a:r>
            <a:r>
              <a:rPr lang="en-US" sz="2000" dirty="0">
                <a:solidFill>
                  <a:srgbClr val="FFFFFF"/>
                </a:solidFill>
                <a:latin typeface="+mj-lt"/>
                <a:ea typeface="Poppins Medium"/>
                <a:cs typeface="Arial" panose="020B0604020202020204" pitchFamily="34" charset="0"/>
                <a:sym typeface="Poppins Medium"/>
              </a:rPr>
              <a:t> and Vineet Saxena , Myntra  is an Indian fashion E-commerce Company . The Company Was founded in 2007-2008 to Sell personalized Gift items</a:t>
            </a:r>
          </a:p>
        </p:txBody>
      </p:sp>
      <p:sp>
        <p:nvSpPr>
          <p:cNvPr id="21" name="TextBox 21"/>
          <p:cNvSpPr txBox="1"/>
          <p:nvPr/>
        </p:nvSpPr>
        <p:spPr>
          <a:xfrm>
            <a:off x="1830787" y="6594733"/>
            <a:ext cx="4108387" cy="604781"/>
          </a:xfrm>
          <a:prstGeom prst="rect">
            <a:avLst/>
          </a:prstGeom>
        </p:spPr>
        <p:txBody>
          <a:bodyPr lIns="0" tIns="0" rIns="0" bIns="0" rtlCol="0" anchor="t">
            <a:spAutoFit/>
          </a:bodyPr>
          <a:lstStyle/>
          <a:p>
            <a:pPr algn="ctr">
              <a:lnSpc>
                <a:spcPts val="4782"/>
              </a:lnSpc>
            </a:pPr>
            <a:r>
              <a:rPr lang="en-US" sz="3985" b="1" dirty="0">
                <a:solidFill>
                  <a:srgbClr val="FFFFFF"/>
                </a:solidFill>
                <a:latin typeface="Poppins Ultra-Bold"/>
                <a:ea typeface="Poppins Ultra-Bold"/>
                <a:cs typeface="Poppins Ultra-Bold"/>
                <a:sym typeface="Poppins Ultra-Bold"/>
              </a:rPr>
              <a:t>Overview</a:t>
            </a:r>
          </a:p>
        </p:txBody>
      </p:sp>
      <p:sp>
        <p:nvSpPr>
          <p:cNvPr id="22" name="TextBox 22"/>
          <p:cNvSpPr txBox="1"/>
          <p:nvPr/>
        </p:nvSpPr>
        <p:spPr>
          <a:xfrm>
            <a:off x="11421457" y="6594733"/>
            <a:ext cx="5963125" cy="604781"/>
          </a:xfrm>
          <a:prstGeom prst="rect">
            <a:avLst/>
          </a:prstGeom>
        </p:spPr>
        <p:txBody>
          <a:bodyPr lIns="0" tIns="0" rIns="0" bIns="0" rtlCol="0" anchor="t">
            <a:spAutoFit/>
          </a:bodyPr>
          <a:lstStyle/>
          <a:p>
            <a:pPr algn="ctr">
              <a:lnSpc>
                <a:spcPts val="4782"/>
              </a:lnSpc>
            </a:pPr>
            <a:r>
              <a:rPr lang="en-US" sz="3985" b="1" dirty="0">
                <a:solidFill>
                  <a:srgbClr val="FFFFFF"/>
                </a:solidFill>
                <a:latin typeface="Poppins Ultra-Bold"/>
                <a:ea typeface="Poppins Ultra-Bold"/>
                <a:cs typeface="Poppins Ultra-Bold"/>
                <a:sym typeface="Poppins Ultra-Bold"/>
              </a:rPr>
              <a:t>Mission</a:t>
            </a:r>
          </a:p>
        </p:txBody>
      </p:sp>
      <p:grpSp>
        <p:nvGrpSpPr>
          <p:cNvPr id="23" name="Group 14">
            <a:extLst>
              <a:ext uri="{FF2B5EF4-FFF2-40B4-BE49-F238E27FC236}">
                <a16:creationId xmlns:a16="http://schemas.microsoft.com/office/drawing/2014/main" id="{CF66664F-C29F-DDA3-371A-F820E11FAE85}"/>
              </a:ext>
            </a:extLst>
          </p:cNvPr>
          <p:cNvGrpSpPr/>
          <p:nvPr/>
        </p:nvGrpSpPr>
        <p:grpSpPr>
          <a:xfrm>
            <a:off x="12990042" y="3944101"/>
            <a:ext cx="2379751" cy="2379751"/>
            <a:chOff x="0" y="0"/>
            <a:chExt cx="812800" cy="812800"/>
          </a:xfrm>
        </p:grpSpPr>
        <p:sp>
          <p:nvSpPr>
            <p:cNvPr id="24" name="Freeform 15">
              <a:extLst>
                <a:ext uri="{FF2B5EF4-FFF2-40B4-BE49-F238E27FC236}">
                  <a16:creationId xmlns:a16="http://schemas.microsoft.com/office/drawing/2014/main" id="{5FB7F625-A4FB-D454-C9E5-2D8F7963A1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16">
              <a:extLst>
                <a:ext uri="{FF2B5EF4-FFF2-40B4-BE49-F238E27FC236}">
                  <a16:creationId xmlns:a16="http://schemas.microsoft.com/office/drawing/2014/main" id="{067AACF3-9B22-2972-CD2A-5710701E8A1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18">
            <a:extLst>
              <a:ext uri="{FF2B5EF4-FFF2-40B4-BE49-F238E27FC236}">
                <a16:creationId xmlns:a16="http://schemas.microsoft.com/office/drawing/2014/main" id="{26F01D71-6A1D-4BC2-7529-2D28FE0F9DD6}"/>
              </a:ext>
            </a:extLst>
          </p:cNvPr>
          <p:cNvSpPr/>
          <p:nvPr/>
        </p:nvSpPr>
        <p:spPr>
          <a:xfrm>
            <a:off x="13593197" y="4411858"/>
            <a:ext cx="1173441" cy="1493964"/>
          </a:xfrm>
          <a:custGeom>
            <a:avLst/>
            <a:gdLst/>
            <a:ahLst/>
            <a:cxnLst/>
            <a:rect l="l" t="t" r="r" b="b"/>
            <a:pathLst>
              <a:path w="1173441" h="1493964">
                <a:moveTo>
                  <a:pt x="0" y="0"/>
                </a:moveTo>
                <a:lnTo>
                  <a:pt x="1173441" y="0"/>
                </a:lnTo>
                <a:lnTo>
                  <a:pt x="1173441" y="1493964"/>
                </a:lnTo>
                <a:lnTo>
                  <a:pt x="0" y="1493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3451844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3538" y="1193831"/>
            <a:ext cx="12567666" cy="923330"/>
          </a:xfrm>
          <a:prstGeom prst="rect">
            <a:avLst/>
          </a:prstGeom>
        </p:spPr>
        <p:txBody>
          <a:bodyPr wrap="square" lIns="0" tIns="0" rIns="0" bIns="0" rtlCol="0" anchor="t">
            <a:spAutoFit/>
          </a:bodyPr>
          <a:lstStyle/>
          <a:p>
            <a:pPr algn="ctr"/>
            <a:r>
              <a:rPr lang="en-US" sz="6000" b="1" dirty="0">
                <a:solidFill>
                  <a:srgbClr val="D6801C"/>
                </a:solidFill>
                <a:latin typeface="Poppins Ultra-Bold"/>
                <a:ea typeface="Poppins Ultra-Bold"/>
                <a:cs typeface="Poppins Ultra-Bold"/>
                <a:sym typeface="Poppins Ultra-Bold"/>
              </a:rPr>
              <a:t>Strategic Recommendations</a:t>
            </a:r>
          </a:p>
        </p:txBody>
      </p:sp>
      <p:grpSp>
        <p:nvGrpSpPr>
          <p:cNvPr id="3" name="Group 3"/>
          <p:cNvGrpSpPr/>
          <p:nvPr/>
        </p:nvGrpSpPr>
        <p:grpSpPr>
          <a:xfrm>
            <a:off x="733748" y="3519425"/>
            <a:ext cx="701984" cy="659628"/>
            <a:chOff x="0" y="-19333"/>
            <a:chExt cx="812800" cy="812800"/>
          </a:xfrm>
        </p:grpSpPr>
        <p:sp>
          <p:nvSpPr>
            <p:cNvPr id="4" name="Freeform 4"/>
            <p:cNvSpPr/>
            <p:nvPr/>
          </p:nvSpPr>
          <p:spPr>
            <a:xfrm>
              <a:off x="0" y="-1933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txBody>
            <a:bodyPr/>
            <a:lstStyle/>
            <a:p>
              <a:endParaRPr lang="en-IN" dirty="0"/>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909737" y="3531268"/>
            <a:ext cx="701984" cy="65962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txBody>
            <a:bodyPr/>
            <a:lstStyle/>
            <a:p>
              <a:endParaRPr lang="en-IN" dirty="0"/>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2978132" y="3495593"/>
            <a:ext cx="701984" cy="65962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84740" y="4810144"/>
            <a:ext cx="3733800" cy="2462213"/>
          </a:xfrm>
          <a:prstGeom prst="rect">
            <a:avLst/>
          </a:prstGeom>
        </p:spPr>
        <p:txBody>
          <a:bodyPr wrap="square" lIns="0" tIns="0" rIns="0" bIns="0" rtlCol="0" anchor="t">
            <a:spAutoFit/>
          </a:bodyPr>
          <a:lstStyle/>
          <a:p>
            <a:pPr marL="342900" indent="-342900">
              <a:spcBef>
                <a:spcPct val="0"/>
              </a:spcBef>
              <a:buFont typeface="Wingdings" panose="05000000000000000000" pitchFamily="2" charset="2"/>
              <a:buChar char="§"/>
            </a:pPr>
            <a:r>
              <a:rPr lang="en-US" sz="2000" dirty="0">
                <a:solidFill>
                  <a:srgbClr val="292828"/>
                </a:solidFill>
                <a:ea typeface="Poppins Medium"/>
                <a:cs typeface="Poppins Medium"/>
                <a:sym typeface="Poppins Medium"/>
              </a:rPr>
              <a:t>Enhance customer service by improving response times and optimizing delivery logistics.</a:t>
            </a:r>
          </a:p>
          <a:p>
            <a:pPr marL="342900" indent="-342900">
              <a:spcBef>
                <a:spcPct val="0"/>
              </a:spcBef>
              <a:buFont typeface="Wingdings" panose="05000000000000000000" pitchFamily="2" charset="2"/>
              <a:buChar char="§"/>
            </a:pPr>
            <a:endParaRPr lang="en-US" sz="2000" dirty="0">
              <a:solidFill>
                <a:srgbClr val="292828"/>
              </a:solidFill>
              <a:ea typeface="Poppins Medium"/>
              <a:cs typeface="Poppins Medium"/>
              <a:sym typeface="Poppins Medium"/>
            </a:endParaRPr>
          </a:p>
          <a:p>
            <a:pPr marL="342900" indent="-342900">
              <a:spcBef>
                <a:spcPct val="0"/>
              </a:spcBef>
              <a:buFont typeface="Wingdings" panose="05000000000000000000" pitchFamily="2" charset="2"/>
              <a:buChar char="§"/>
            </a:pPr>
            <a:r>
              <a:rPr lang="en-US" sz="2000" dirty="0">
                <a:solidFill>
                  <a:srgbClr val="292828"/>
                </a:solidFill>
                <a:ea typeface="Poppins Medium"/>
                <a:cs typeface="Poppins Medium"/>
                <a:sym typeface="Poppins Medium"/>
              </a:rPr>
              <a:t>Implement a loyalty program to reward repeat customers and encourage brand loyalty.</a:t>
            </a:r>
          </a:p>
          <a:p>
            <a:pPr>
              <a:spcBef>
                <a:spcPct val="0"/>
              </a:spcBef>
            </a:pPr>
            <a:endParaRPr lang="en-US" sz="2000" dirty="0">
              <a:solidFill>
                <a:srgbClr val="292828"/>
              </a:solidFill>
              <a:ea typeface="Poppins Medium"/>
              <a:cs typeface="Poppins Medium"/>
              <a:sym typeface="Poppins Medium"/>
            </a:endParaRPr>
          </a:p>
        </p:txBody>
      </p:sp>
      <p:sp>
        <p:nvSpPr>
          <p:cNvPr id="20" name="TextBox 20"/>
          <p:cNvSpPr txBox="1"/>
          <p:nvPr/>
        </p:nvSpPr>
        <p:spPr>
          <a:xfrm>
            <a:off x="1496780" y="3576735"/>
            <a:ext cx="3968652" cy="442044"/>
          </a:xfrm>
          <a:prstGeom prst="rect">
            <a:avLst/>
          </a:prstGeom>
        </p:spPr>
        <p:txBody>
          <a:bodyPr wrap="square" lIns="0" tIns="0" rIns="0" bIns="0" rtlCol="0" anchor="t">
            <a:spAutoFit/>
          </a:bodyPr>
          <a:lstStyle/>
          <a:p>
            <a:pPr algn="ctr">
              <a:lnSpc>
                <a:spcPts val="3740"/>
              </a:lnSpc>
              <a:spcBef>
                <a:spcPct val="0"/>
              </a:spcBef>
            </a:pPr>
            <a:r>
              <a:rPr lang="en-US" sz="2400" b="1" dirty="0">
                <a:solidFill>
                  <a:srgbClr val="D6801C"/>
                </a:solidFill>
                <a:latin typeface="Poppins Ultra-Bold"/>
                <a:ea typeface="Poppins Ultra-Bold"/>
                <a:cs typeface="Poppins Ultra-Bold"/>
                <a:sym typeface="Poppins Ultra-Bold"/>
              </a:rPr>
              <a:t>Customer Engagement : </a:t>
            </a:r>
          </a:p>
        </p:txBody>
      </p:sp>
      <p:sp>
        <p:nvSpPr>
          <p:cNvPr id="22" name="TextBox 22"/>
          <p:cNvSpPr txBox="1"/>
          <p:nvPr/>
        </p:nvSpPr>
        <p:spPr>
          <a:xfrm>
            <a:off x="7634867" y="3583373"/>
            <a:ext cx="3505200" cy="442044"/>
          </a:xfrm>
          <a:prstGeom prst="rect">
            <a:avLst/>
          </a:prstGeom>
        </p:spPr>
        <p:txBody>
          <a:bodyPr wrap="square" lIns="0" tIns="0" rIns="0" bIns="0" rtlCol="0" anchor="t">
            <a:spAutoFit/>
          </a:bodyPr>
          <a:lstStyle/>
          <a:p>
            <a:pPr algn="ctr">
              <a:lnSpc>
                <a:spcPts val="3740"/>
              </a:lnSpc>
              <a:spcBef>
                <a:spcPct val="0"/>
              </a:spcBef>
            </a:pPr>
            <a:r>
              <a:rPr lang="en-US" sz="2400" b="1" dirty="0">
                <a:solidFill>
                  <a:srgbClr val="D6801C"/>
                </a:solidFill>
                <a:latin typeface="Poppins Ultra-Bold"/>
                <a:ea typeface="Poppins Ultra-Bold"/>
                <a:cs typeface="Poppins Ultra-Bold"/>
                <a:sym typeface="Poppins Ultra-Bold"/>
              </a:rPr>
              <a:t>Marketing Strategy : </a:t>
            </a:r>
          </a:p>
        </p:txBody>
      </p:sp>
      <p:sp>
        <p:nvSpPr>
          <p:cNvPr id="23" name="TextBox 23"/>
          <p:cNvSpPr txBox="1"/>
          <p:nvPr/>
        </p:nvSpPr>
        <p:spPr>
          <a:xfrm>
            <a:off x="7260729" y="4810144"/>
            <a:ext cx="3953914" cy="2154436"/>
          </a:xfrm>
          <a:prstGeom prst="rect">
            <a:avLst/>
          </a:prstGeom>
        </p:spPr>
        <p:txBody>
          <a:bodyPr wrap="square" lIns="0" tIns="0" rIns="0" bIns="0" rtlCol="0" anchor="t">
            <a:spAutoFit/>
          </a:bodyPr>
          <a:lstStyle/>
          <a:p>
            <a:pPr marL="342900" indent="-342900">
              <a:spcBef>
                <a:spcPct val="0"/>
              </a:spcBef>
              <a:buFont typeface="Wingdings" panose="05000000000000000000" pitchFamily="2" charset="2"/>
              <a:buChar char="§"/>
            </a:pPr>
            <a:r>
              <a:rPr lang="en-US" sz="2000" dirty="0">
                <a:solidFill>
                  <a:srgbClr val="292828"/>
                </a:solidFill>
                <a:ea typeface="Poppins Medium"/>
                <a:cs typeface="Poppins Medium"/>
                <a:sym typeface="Poppins Medium"/>
              </a:rPr>
              <a:t>Expand influencer collaborations and boost digital marketing efforts to reach a broader audience.</a:t>
            </a:r>
          </a:p>
          <a:p>
            <a:pPr marL="342900" indent="-342900">
              <a:spcBef>
                <a:spcPct val="0"/>
              </a:spcBef>
              <a:buFont typeface="Wingdings" panose="05000000000000000000" pitchFamily="2" charset="2"/>
              <a:buChar char="§"/>
            </a:pPr>
            <a:endParaRPr lang="en-US" sz="2000" dirty="0">
              <a:solidFill>
                <a:srgbClr val="292828"/>
              </a:solidFill>
              <a:ea typeface="Poppins Medium"/>
              <a:cs typeface="Poppins Medium"/>
              <a:sym typeface="Poppins Medium"/>
            </a:endParaRPr>
          </a:p>
          <a:p>
            <a:pPr marL="342900" indent="-342900">
              <a:spcBef>
                <a:spcPct val="0"/>
              </a:spcBef>
              <a:buFont typeface="Wingdings" panose="05000000000000000000" pitchFamily="2" charset="2"/>
              <a:buChar char="§"/>
            </a:pPr>
            <a:r>
              <a:rPr lang="en-US" sz="2000" dirty="0">
                <a:solidFill>
                  <a:srgbClr val="292828"/>
                </a:solidFill>
                <a:ea typeface="Poppins Medium"/>
                <a:cs typeface="Poppins Medium"/>
                <a:sym typeface="Poppins Medium"/>
              </a:rPr>
              <a:t>Focus on regional language marketing to engage Tier II and III city customers more effectively.</a:t>
            </a:r>
          </a:p>
        </p:txBody>
      </p:sp>
      <p:sp>
        <p:nvSpPr>
          <p:cNvPr id="24" name="TextBox 24"/>
          <p:cNvSpPr txBox="1"/>
          <p:nvPr/>
        </p:nvSpPr>
        <p:spPr>
          <a:xfrm>
            <a:off x="13821449" y="3552904"/>
            <a:ext cx="3646674" cy="442044"/>
          </a:xfrm>
          <a:prstGeom prst="rect">
            <a:avLst/>
          </a:prstGeom>
        </p:spPr>
        <p:txBody>
          <a:bodyPr wrap="square" lIns="0" tIns="0" rIns="0" bIns="0" rtlCol="0" anchor="t">
            <a:spAutoFit/>
          </a:bodyPr>
          <a:lstStyle/>
          <a:p>
            <a:pPr algn="ctr">
              <a:lnSpc>
                <a:spcPts val="3740"/>
              </a:lnSpc>
              <a:spcBef>
                <a:spcPct val="0"/>
              </a:spcBef>
            </a:pPr>
            <a:r>
              <a:rPr lang="en-US" sz="2400" b="1" dirty="0">
                <a:solidFill>
                  <a:srgbClr val="D6801C"/>
                </a:solidFill>
                <a:latin typeface="Poppins Ultra-Bold"/>
                <a:ea typeface="Poppins Ultra-Bold"/>
                <a:cs typeface="Poppins Ultra-Bold"/>
                <a:sym typeface="Poppins Ultra-Bold"/>
              </a:rPr>
              <a:t>Product Development : </a:t>
            </a:r>
          </a:p>
        </p:txBody>
      </p:sp>
      <p:sp>
        <p:nvSpPr>
          <p:cNvPr id="25" name="TextBox 25"/>
          <p:cNvSpPr txBox="1"/>
          <p:nvPr/>
        </p:nvSpPr>
        <p:spPr>
          <a:xfrm>
            <a:off x="13355584" y="4810144"/>
            <a:ext cx="4133011" cy="3693319"/>
          </a:xfrm>
          <a:prstGeom prst="rect">
            <a:avLst/>
          </a:prstGeom>
        </p:spPr>
        <p:txBody>
          <a:bodyPr wrap="square" lIns="0" tIns="0" rIns="0" bIns="0" rtlCol="0" anchor="t">
            <a:spAutoFit/>
          </a:bodyPr>
          <a:lstStyle/>
          <a:p>
            <a:pPr marL="285750" indent="-285750">
              <a:spcBef>
                <a:spcPct val="0"/>
              </a:spcBef>
              <a:buFont typeface="Wingdings" panose="05000000000000000000" pitchFamily="2" charset="2"/>
              <a:buChar char="§"/>
            </a:pPr>
            <a:r>
              <a:rPr lang="en-US" sz="2000" dirty="0">
                <a:solidFill>
                  <a:srgbClr val="292828"/>
                </a:solidFill>
                <a:ea typeface="Poppins Medium"/>
                <a:cs typeface="Poppins Medium" panose="00000600000000000000" pitchFamily="2" charset="0"/>
                <a:sym typeface="Poppins Medium"/>
              </a:rPr>
              <a:t>Introduce eco-friendly and sustainable product lines to cater to environmentally conscious customers.</a:t>
            </a:r>
          </a:p>
          <a:p>
            <a:pPr marL="285750" indent="-285750">
              <a:spcBef>
                <a:spcPct val="0"/>
              </a:spcBef>
              <a:buFont typeface="Wingdings" panose="05000000000000000000" pitchFamily="2" charset="2"/>
              <a:buChar char="§"/>
            </a:pPr>
            <a:endParaRPr lang="en-US" sz="2000" dirty="0">
              <a:solidFill>
                <a:srgbClr val="292828"/>
              </a:solidFill>
              <a:ea typeface="Poppins Medium"/>
              <a:cs typeface="Poppins Medium" panose="00000600000000000000" pitchFamily="2" charset="0"/>
              <a:sym typeface="Poppins Medium"/>
            </a:endParaRPr>
          </a:p>
          <a:p>
            <a:pPr marL="285750" indent="-285750">
              <a:spcBef>
                <a:spcPct val="0"/>
              </a:spcBef>
              <a:buFont typeface="Wingdings" panose="05000000000000000000" pitchFamily="2" charset="2"/>
              <a:buChar char="§"/>
            </a:pPr>
            <a:r>
              <a:rPr lang="en-US" sz="2000" dirty="0">
                <a:solidFill>
                  <a:srgbClr val="292828"/>
                </a:solidFill>
                <a:ea typeface="Poppins Medium"/>
                <a:cs typeface="Poppins Medium" panose="00000600000000000000" pitchFamily="2" charset="0"/>
                <a:sym typeface="Poppins Medium"/>
              </a:rPr>
              <a:t>Incorporate tech-driven features such as virtual try-ons and AI-powered size recommendations to enhance the shopping experience.</a:t>
            </a:r>
          </a:p>
          <a:p>
            <a:pPr marL="285750" indent="-285750">
              <a:spcBef>
                <a:spcPct val="0"/>
              </a:spcBef>
              <a:buFont typeface="Wingdings" panose="05000000000000000000" pitchFamily="2" charset="2"/>
              <a:buChar char="§"/>
            </a:pPr>
            <a:endParaRPr lang="en-US" sz="2000" dirty="0">
              <a:solidFill>
                <a:srgbClr val="292828"/>
              </a:solidFill>
              <a:ea typeface="Poppins Medium"/>
              <a:cs typeface="Poppins Medium" panose="00000600000000000000" pitchFamily="2" charset="0"/>
              <a:sym typeface="Poppins Medium"/>
            </a:endParaRPr>
          </a:p>
          <a:p>
            <a:pPr marL="285750" indent="-285750">
              <a:spcBef>
                <a:spcPct val="0"/>
              </a:spcBef>
              <a:buFont typeface="Wingdings" panose="05000000000000000000" pitchFamily="2" charset="2"/>
              <a:buChar char="§"/>
            </a:pPr>
            <a:r>
              <a:rPr lang="en-US" sz="2000" dirty="0">
                <a:solidFill>
                  <a:srgbClr val="292828"/>
                </a:solidFill>
                <a:ea typeface="Poppins Medium"/>
                <a:cs typeface="Poppins Medium" panose="00000600000000000000" pitchFamily="2" charset="0"/>
                <a:sym typeface="Poppins Medium"/>
              </a:rPr>
              <a:t>Expand private labels with trendy and affordable fashion options.</a:t>
            </a:r>
          </a:p>
        </p:txBody>
      </p:sp>
      <p:sp>
        <p:nvSpPr>
          <p:cNvPr id="33" name="TextBox 19">
            <a:extLst>
              <a:ext uri="{FF2B5EF4-FFF2-40B4-BE49-F238E27FC236}">
                <a16:creationId xmlns:a16="http://schemas.microsoft.com/office/drawing/2014/main" id="{32E981C2-47D6-A46C-204B-E3952C2A5AE3}"/>
              </a:ext>
            </a:extLst>
          </p:cNvPr>
          <p:cNvSpPr txBox="1"/>
          <p:nvPr/>
        </p:nvSpPr>
        <p:spPr>
          <a:xfrm>
            <a:off x="838200" y="8381051"/>
            <a:ext cx="4114799" cy="250453"/>
          </a:xfrm>
          <a:prstGeom prst="rect">
            <a:avLst/>
          </a:prstGeom>
        </p:spPr>
        <p:txBody>
          <a:bodyPr wrap="square" lIns="0" tIns="0" rIns="0" bIns="0" rtlCol="0" anchor="t">
            <a:spAutoFit/>
          </a:bodyPr>
          <a:lstStyle/>
          <a:p>
            <a:pPr algn="ctr">
              <a:lnSpc>
                <a:spcPts val="1939"/>
              </a:lnSpc>
              <a:spcBef>
                <a:spcPct val="0"/>
              </a:spcBef>
            </a:pPr>
            <a:endParaRPr lang="en-US" sz="2000" dirty="0">
              <a:solidFill>
                <a:srgbClr val="292828"/>
              </a:solidFill>
              <a:latin typeface="+mj-lt"/>
              <a:ea typeface="Poppins Medium"/>
              <a:cs typeface="Poppins Medium"/>
              <a:sym typeface="Poppins Medium"/>
            </a:endParaRPr>
          </a:p>
        </p:txBody>
      </p:sp>
      <p:sp>
        <p:nvSpPr>
          <p:cNvPr id="15" name="Freeform 18">
            <a:extLst>
              <a:ext uri="{FF2B5EF4-FFF2-40B4-BE49-F238E27FC236}">
                <a16:creationId xmlns:a16="http://schemas.microsoft.com/office/drawing/2014/main" id="{BF853CF2-68A9-CBE5-1185-B5679475539F}"/>
              </a:ext>
            </a:extLst>
          </p:cNvPr>
          <p:cNvSpPr/>
          <p:nvPr/>
        </p:nvSpPr>
        <p:spPr>
          <a:xfrm>
            <a:off x="836894" y="3576735"/>
            <a:ext cx="497918" cy="496686"/>
          </a:xfrm>
          <a:custGeom>
            <a:avLst/>
            <a:gdLst/>
            <a:ahLst/>
            <a:cxnLst/>
            <a:rect l="l" t="t" r="r" b="b"/>
            <a:pathLst>
              <a:path w="918485" h="918485">
                <a:moveTo>
                  <a:pt x="0" y="0"/>
                </a:moveTo>
                <a:lnTo>
                  <a:pt x="918485" y="0"/>
                </a:lnTo>
                <a:lnTo>
                  <a:pt x="918485" y="918485"/>
                </a:lnTo>
                <a:lnTo>
                  <a:pt x="0" y="918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6" name="Freeform 3">
            <a:extLst>
              <a:ext uri="{FF2B5EF4-FFF2-40B4-BE49-F238E27FC236}">
                <a16:creationId xmlns:a16="http://schemas.microsoft.com/office/drawing/2014/main" id="{6236B608-52D5-8D10-101E-C61DF634782A}"/>
              </a:ext>
            </a:extLst>
          </p:cNvPr>
          <p:cNvSpPr/>
          <p:nvPr/>
        </p:nvSpPr>
        <p:spPr>
          <a:xfrm>
            <a:off x="6975057" y="3591545"/>
            <a:ext cx="520886" cy="477928"/>
          </a:xfrm>
          <a:custGeom>
            <a:avLst/>
            <a:gdLst/>
            <a:ahLst/>
            <a:cxnLst/>
            <a:rect l="l" t="t" r="r" b="b"/>
            <a:pathLst>
              <a:path w="1326322" h="1348230">
                <a:moveTo>
                  <a:pt x="0" y="0"/>
                </a:moveTo>
                <a:lnTo>
                  <a:pt x="1326321" y="0"/>
                </a:lnTo>
                <a:lnTo>
                  <a:pt x="1326321" y="1348231"/>
                </a:lnTo>
                <a:lnTo>
                  <a:pt x="0" y="1348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7" name="Freeform 16">
            <a:extLst>
              <a:ext uri="{FF2B5EF4-FFF2-40B4-BE49-F238E27FC236}">
                <a16:creationId xmlns:a16="http://schemas.microsoft.com/office/drawing/2014/main" id="{42AC906B-C327-5B7F-EFBF-BDA9ABCA1C18}"/>
              </a:ext>
            </a:extLst>
          </p:cNvPr>
          <p:cNvSpPr/>
          <p:nvPr/>
        </p:nvSpPr>
        <p:spPr>
          <a:xfrm>
            <a:off x="12974580" y="3414120"/>
            <a:ext cx="762008" cy="822572"/>
          </a:xfrm>
          <a:custGeom>
            <a:avLst/>
            <a:gdLst/>
            <a:ahLst/>
            <a:cxnLst/>
            <a:rect l="l" t="t" r="r" b="b"/>
            <a:pathLst>
              <a:path w="1156688" h="1156688">
                <a:moveTo>
                  <a:pt x="0" y="0"/>
                </a:moveTo>
                <a:lnTo>
                  <a:pt x="1156688" y="0"/>
                </a:lnTo>
                <a:lnTo>
                  <a:pt x="1156688" y="1156688"/>
                </a:lnTo>
                <a:lnTo>
                  <a:pt x="0" y="11566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Tree>
    <p:extLst>
      <p:ext uri="{BB962C8B-B14F-4D97-AF65-F5344CB8AC3E}">
        <p14:creationId xmlns:p14="http://schemas.microsoft.com/office/powerpoint/2010/main" val="4215070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8888" y="1757486"/>
            <a:ext cx="6817181" cy="6817181"/>
            <a:chOff x="0" y="0"/>
            <a:chExt cx="837653" cy="837653"/>
          </a:xfrm>
        </p:grpSpPr>
        <p:sp>
          <p:nvSpPr>
            <p:cNvPr id="3" name="Freeform 3"/>
            <p:cNvSpPr/>
            <p:nvPr/>
          </p:nvSpPr>
          <p:spPr>
            <a:xfrm>
              <a:off x="0" y="0"/>
              <a:ext cx="837653" cy="837653"/>
            </a:xfrm>
            <a:custGeom>
              <a:avLst/>
              <a:gdLst/>
              <a:ahLst/>
              <a:cxnLst/>
              <a:rect l="l" t="t" r="r" b="b"/>
              <a:pathLst>
                <a:path w="837653" h="837653">
                  <a:moveTo>
                    <a:pt x="418826" y="0"/>
                  </a:moveTo>
                  <a:cubicBezTo>
                    <a:pt x="187515" y="0"/>
                    <a:pt x="0" y="187515"/>
                    <a:pt x="0" y="418826"/>
                  </a:cubicBezTo>
                  <a:cubicBezTo>
                    <a:pt x="0" y="650138"/>
                    <a:pt x="187515" y="837653"/>
                    <a:pt x="418826" y="837653"/>
                  </a:cubicBezTo>
                  <a:cubicBezTo>
                    <a:pt x="650138" y="837653"/>
                    <a:pt x="837653" y="650138"/>
                    <a:pt x="837653" y="418826"/>
                  </a:cubicBezTo>
                  <a:cubicBezTo>
                    <a:pt x="837653" y="187515"/>
                    <a:pt x="650138" y="0"/>
                    <a:pt x="418826" y="0"/>
                  </a:cubicBezTo>
                  <a:close/>
                </a:path>
              </a:pathLst>
            </a:custGeom>
            <a:solidFill>
              <a:srgbClr val="F5AF19"/>
            </a:solidFill>
          </p:spPr>
        </p:sp>
        <p:sp>
          <p:nvSpPr>
            <p:cNvPr id="4" name="TextBox 4"/>
            <p:cNvSpPr txBox="1"/>
            <p:nvPr/>
          </p:nvSpPr>
          <p:spPr>
            <a:xfrm>
              <a:off x="78530" y="21380"/>
              <a:ext cx="680593" cy="7377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87279" y="2055878"/>
            <a:ext cx="6220398" cy="6220398"/>
          </a:xfrm>
          <a:custGeom>
            <a:avLst/>
            <a:gdLst/>
            <a:ahLst/>
            <a:cxnLst/>
            <a:rect l="l" t="t" r="r" b="b"/>
            <a:pathLst>
              <a:path w="6220398" h="6220398">
                <a:moveTo>
                  <a:pt x="0" y="0"/>
                </a:moveTo>
                <a:lnTo>
                  <a:pt x="6220398" y="0"/>
                </a:lnTo>
                <a:lnTo>
                  <a:pt x="6220398" y="6220397"/>
                </a:lnTo>
                <a:lnTo>
                  <a:pt x="0" y="6220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62087" y="2138378"/>
            <a:ext cx="6055396" cy="6055396"/>
          </a:xfrm>
          <a:custGeom>
            <a:avLst/>
            <a:gdLst/>
            <a:ahLst/>
            <a:cxnLst/>
            <a:rect l="l" t="t" r="r" b="b"/>
            <a:pathLst>
              <a:path w="6055396" h="6055396">
                <a:moveTo>
                  <a:pt x="0" y="0"/>
                </a:moveTo>
                <a:lnTo>
                  <a:pt x="6055397" y="0"/>
                </a:lnTo>
                <a:lnTo>
                  <a:pt x="6055397" y="6055397"/>
                </a:lnTo>
                <a:lnTo>
                  <a:pt x="0" y="6055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519823" y="2399664"/>
            <a:ext cx="5805876" cy="5532824"/>
            <a:chOff x="0" y="0"/>
            <a:chExt cx="852913" cy="812800"/>
          </a:xfrm>
        </p:grpSpPr>
        <p:sp>
          <p:nvSpPr>
            <p:cNvPr id="8" name="Freeform 8"/>
            <p:cNvSpPr/>
            <p:nvPr/>
          </p:nvSpPr>
          <p:spPr>
            <a:xfrm>
              <a:off x="0" y="0"/>
              <a:ext cx="852913" cy="812800"/>
            </a:xfrm>
            <a:custGeom>
              <a:avLst/>
              <a:gdLst/>
              <a:ahLst/>
              <a:cxnLst/>
              <a:rect l="l" t="t" r="r" b="b"/>
              <a:pathLst>
                <a:path w="852913" h="812800">
                  <a:moveTo>
                    <a:pt x="426456" y="0"/>
                  </a:moveTo>
                  <a:cubicBezTo>
                    <a:pt x="190931" y="0"/>
                    <a:pt x="0" y="181951"/>
                    <a:pt x="0" y="406400"/>
                  </a:cubicBezTo>
                  <a:cubicBezTo>
                    <a:pt x="0" y="630849"/>
                    <a:pt x="190931" y="812800"/>
                    <a:pt x="426456" y="812800"/>
                  </a:cubicBezTo>
                  <a:cubicBezTo>
                    <a:pt x="661982" y="812800"/>
                    <a:pt x="852913" y="630849"/>
                    <a:pt x="852913" y="406400"/>
                  </a:cubicBezTo>
                  <a:cubicBezTo>
                    <a:pt x="852913" y="181951"/>
                    <a:pt x="661982" y="0"/>
                    <a:pt x="426456" y="0"/>
                  </a:cubicBezTo>
                  <a:close/>
                </a:path>
              </a:pathLst>
            </a:custGeom>
            <a:solidFill>
              <a:srgbClr val="FFBC00"/>
            </a:solidFill>
          </p:spPr>
        </p:sp>
        <p:sp>
          <p:nvSpPr>
            <p:cNvPr id="9" name="TextBox 9"/>
            <p:cNvSpPr txBox="1"/>
            <p:nvPr/>
          </p:nvSpPr>
          <p:spPr>
            <a:xfrm>
              <a:off x="79961" y="19050"/>
              <a:ext cx="692992" cy="717550"/>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1823139" y="2591748"/>
            <a:ext cx="5148678" cy="514865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r="-24999"/>
              </a:stretch>
            </a:blipFill>
          </p:spPr>
        </p:sp>
      </p:grpSp>
      <p:sp>
        <p:nvSpPr>
          <p:cNvPr id="12" name="Freeform 12"/>
          <p:cNvSpPr/>
          <p:nvPr/>
        </p:nvSpPr>
        <p:spPr>
          <a:xfrm rot="-10800000">
            <a:off x="4397478" y="750863"/>
            <a:ext cx="4392637" cy="8785274"/>
          </a:xfrm>
          <a:custGeom>
            <a:avLst/>
            <a:gdLst/>
            <a:ahLst/>
            <a:cxnLst/>
            <a:rect l="l" t="t" r="r" b="b"/>
            <a:pathLst>
              <a:path w="4392637" h="8785274">
                <a:moveTo>
                  <a:pt x="0" y="0"/>
                </a:moveTo>
                <a:lnTo>
                  <a:pt x="4392637" y="0"/>
                </a:lnTo>
                <a:lnTo>
                  <a:pt x="4392637" y="8785274"/>
                </a:lnTo>
                <a:lnTo>
                  <a:pt x="0" y="87852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5400000">
            <a:off x="-1802175" y="4393923"/>
            <a:ext cx="5103504" cy="1499154"/>
          </a:xfrm>
          <a:custGeom>
            <a:avLst/>
            <a:gdLst/>
            <a:ahLst/>
            <a:cxnLst/>
            <a:rect l="l" t="t" r="r" b="b"/>
            <a:pathLst>
              <a:path w="5103504" h="1499154">
                <a:moveTo>
                  <a:pt x="0" y="0"/>
                </a:moveTo>
                <a:lnTo>
                  <a:pt x="5103504" y="0"/>
                </a:lnTo>
                <a:lnTo>
                  <a:pt x="5103504" y="1499154"/>
                </a:lnTo>
                <a:lnTo>
                  <a:pt x="0" y="14991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303801" y="2353149"/>
            <a:ext cx="432044" cy="43204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46065" y="7456654"/>
            <a:ext cx="432044" cy="43204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3827" y="9089590"/>
            <a:ext cx="2831992" cy="283199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823139" y="435103"/>
            <a:ext cx="1187194" cy="11871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2851343" y="342900"/>
            <a:ext cx="636057" cy="648440"/>
            <a:chOff x="0" y="169"/>
            <a:chExt cx="812800" cy="812801"/>
          </a:xfrm>
        </p:grpSpPr>
        <p:sp>
          <p:nvSpPr>
            <p:cNvPr id="27" name="Freeform 27"/>
            <p:cNvSpPr/>
            <p:nvPr/>
          </p:nvSpPr>
          <p:spPr>
            <a:xfrm>
              <a:off x="0" y="169"/>
              <a:ext cx="812800" cy="81280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042772" y="-897152"/>
            <a:ext cx="1794303" cy="179430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2" name="Freeform 32"/>
          <p:cNvSpPr/>
          <p:nvPr/>
        </p:nvSpPr>
        <p:spPr>
          <a:xfrm>
            <a:off x="12891624" y="1162739"/>
            <a:ext cx="581951" cy="704161"/>
          </a:xfrm>
          <a:custGeom>
            <a:avLst/>
            <a:gdLst/>
            <a:ahLst/>
            <a:cxnLst/>
            <a:rect l="l" t="t" r="r" b="b"/>
            <a:pathLst>
              <a:path w="581951" h="581951">
                <a:moveTo>
                  <a:pt x="0" y="0"/>
                </a:moveTo>
                <a:lnTo>
                  <a:pt x="581951" y="0"/>
                </a:lnTo>
                <a:lnTo>
                  <a:pt x="581951" y="581951"/>
                </a:lnTo>
                <a:lnTo>
                  <a:pt x="0" y="5819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Freeform 33"/>
          <p:cNvSpPr/>
          <p:nvPr/>
        </p:nvSpPr>
        <p:spPr>
          <a:xfrm>
            <a:off x="10136677" y="5047443"/>
            <a:ext cx="9897851" cy="1115758"/>
          </a:xfrm>
          <a:custGeom>
            <a:avLst/>
            <a:gdLst/>
            <a:ahLst/>
            <a:cxnLst/>
            <a:rect l="l" t="t" r="r" b="b"/>
            <a:pathLst>
              <a:path w="9897851" h="1115758">
                <a:moveTo>
                  <a:pt x="0" y="0"/>
                </a:moveTo>
                <a:lnTo>
                  <a:pt x="9897851" y="0"/>
                </a:lnTo>
                <a:lnTo>
                  <a:pt x="9897851" y="1115758"/>
                </a:lnTo>
                <a:lnTo>
                  <a:pt x="0" y="11157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4" name="TextBox 34"/>
          <p:cNvSpPr txBox="1"/>
          <p:nvPr/>
        </p:nvSpPr>
        <p:spPr>
          <a:xfrm>
            <a:off x="11220327" y="3507715"/>
            <a:ext cx="5970332" cy="1313823"/>
          </a:xfrm>
          <a:prstGeom prst="rect">
            <a:avLst/>
          </a:prstGeom>
        </p:spPr>
        <p:txBody>
          <a:bodyPr lIns="0" tIns="0" rIns="0" bIns="0" rtlCol="0" anchor="t">
            <a:spAutoFit/>
          </a:bodyPr>
          <a:lstStyle/>
          <a:p>
            <a:pPr algn="r">
              <a:lnSpc>
                <a:spcPts val="9839"/>
              </a:lnSpc>
            </a:pPr>
            <a:r>
              <a:rPr lang="en-US" sz="8199" b="1" dirty="0">
                <a:solidFill>
                  <a:srgbClr val="000000"/>
                </a:solidFill>
                <a:latin typeface="Poppins Bold"/>
                <a:ea typeface="Poppins Bold"/>
                <a:cs typeface="Poppins Bold"/>
                <a:sym typeface="Poppins Bold"/>
              </a:rPr>
              <a:t>Thank You</a:t>
            </a:r>
          </a:p>
        </p:txBody>
      </p:sp>
      <p:sp>
        <p:nvSpPr>
          <p:cNvPr id="35" name="TextBox 35"/>
          <p:cNvSpPr txBox="1"/>
          <p:nvPr/>
        </p:nvSpPr>
        <p:spPr>
          <a:xfrm>
            <a:off x="11418410" y="5265750"/>
            <a:ext cx="5989652" cy="591059"/>
          </a:xfrm>
          <a:prstGeom prst="rect">
            <a:avLst/>
          </a:prstGeom>
        </p:spPr>
        <p:txBody>
          <a:bodyPr lIns="0" tIns="0" rIns="0" bIns="0" rtlCol="0" anchor="t">
            <a:spAutoFit/>
          </a:bodyPr>
          <a:lstStyle/>
          <a:p>
            <a:pPr algn="ctr">
              <a:lnSpc>
                <a:spcPts val="5147"/>
              </a:lnSpc>
            </a:pPr>
            <a:r>
              <a:rPr lang="en-US" sz="2800" b="1" dirty="0">
                <a:solidFill>
                  <a:srgbClr val="FFFFFF"/>
                </a:solidFill>
                <a:latin typeface="Poppins Semi-Bold"/>
                <a:ea typeface="Poppins Semi-Bold"/>
                <a:cs typeface="Poppins Semi-Bold"/>
                <a:sym typeface="Poppins Semi-Bold"/>
              </a:rPr>
              <a:t>For Your Attention</a:t>
            </a:r>
          </a:p>
        </p:txBody>
      </p:sp>
      <p:sp>
        <p:nvSpPr>
          <p:cNvPr id="36" name="TextBox 36"/>
          <p:cNvSpPr txBox="1"/>
          <p:nvPr/>
        </p:nvSpPr>
        <p:spPr>
          <a:xfrm>
            <a:off x="13290856" y="1301915"/>
            <a:ext cx="4284228" cy="437171"/>
          </a:xfrm>
          <a:prstGeom prst="rect">
            <a:avLst/>
          </a:prstGeom>
        </p:spPr>
        <p:txBody>
          <a:bodyPr wrap="square" lIns="0" tIns="0" rIns="0" bIns="0" rtlCol="0" anchor="t">
            <a:spAutoFit/>
          </a:bodyPr>
          <a:lstStyle/>
          <a:p>
            <a:pPr algn="ctr">
              <a:lnSpc>
                <a:spcPts val="3515"/>
              </a:lnSpc>
            </a:pPr>
            <a:r>
              <a:rPr lang="en-US" sz="2800" b="1" dirty="0">
                <a:solidFill>
                  <a:srgbClr val="000000"/>
                </a:solidFill>
                <a:latin typeface="Poppins Medium"/>
                <a:ea typeface="Poppins Medium"/>
                <a:cs typeface="Poppins Medium"/>
                <a:sym typeface="Poppins Medium"/>
              </a:rPr>
              <a:t>Batch Code : MBT11</a:t>
            </a:r>
          </a:p>
        </p:txBody>
      </p:sp>
      <p:sp>
        <p:nvSpPr>
          <p:cNvPr id="37" name="Freeform 37"/>
          <p:cNvSpPr/>
          <p:nvPr/>
        </p:nvSpPr>
        <p:spPr>
          <a:xfrm>
            <a:off x="16369554" y="8252705"/>
            <a:ext cx="889746" cy="889746"/>
          </a:xfrm>
          <a:custGeom>
            <a:avLst/>
            <a:gdLst/>
            <a:ahLst/>
            <a:cxnLst/>
            <a:rect l="l" t="t" r="r" b="b"/>
            <a:pathLst>
              <a:path w="889746" h="889746">
                <a:moveTo>
                  <a:pt x="0" y="0"/>
                </a:moveTo>
                <a:lnTo>
                  <a:pt x="889746" y="0"/>
                </a:lnTo>
                <a:lnTo>
                  <a:pt x="889746" y="889746"/>
                </a:lnTo>
                <a:lnTo>
                  <a:pt x="0" y="88974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8" name="TextBox 38"/>
          <p:cNvSpPr txBox="1"/>
          <p:nvPr/>
        </p:nvSpPr>
        <p:spPr>
          <a:xfrm>
            <a:off x="11614242" y="8571913"/>
            <a:ext cx="4547707" cy="456407"/>
          </a:xfrm>
          <a:prstGeom prst="rect">
            <a:avLst/>
          </a:prstGeom>
        </p:spPr>
        <p:txBody>
          <a:bodyPr lIns="0" tIns="0" rIns="0" bIns="0" rtlCol="0" anchor="t">
            <a:spAutoFit/>
          </a:bodyPr>
          <a:lstStyle/>
          <a:p>
            <a:pPr algn="r">
              <a:lnSpc>
                <a:spcPts val="3650"/>
              </a:lnSpc>
            </a:pPr>
            <a:r>
              <a:rPr lang="en-US" sz="2800" b="1" dirty="0">
                <a:solidFill>
                  <a:srgbClr val="000000"/>
                </a:solidFill>
                <a:latin typeface="Poppins Semi-Bold"/>
                <a:ea typeface="Poppins Semi-Bold"/>
                <a:cs typeface="Poppins Semi-Bold"/>
                <a:sym typeface="Poppins Semi-Bold"/>
              </a:rPr>
              <a:t>Myntra.com</a:t>
            </a:r>
          </a:p>
        </p:txBody>
      </p:sp>
      <p:sp>
        <p:nvSpPr>
          <p:cNvPr id="39" name="TextBox 39"/>
          <p:cNvSpPr txBox="1"/>
          <p:nvPr/>
        </p:nvSpPr>
        <p:spPr>
          <a:xfrm>
            <a:off x="12218950" y="8322794"/>
            <a:ext cx="3942999" cy="284832"/>
          </a:xfrm>
          <a:prstGeom prst="rect">
            <a:avLst/>
          </a:prstGeom>
        </p:spPr>
        <p:txBody>
          <a:bodyPr lIns="0" tIns="0" rIns="0" bIns="0" rtlCol="0" anchor="t">
            <a:spAutoFit/>
          </a:bodyPr>
          <a:lstStyle/>
          <a:p>
            <a:pPr algn="r">
              <a:lnSpc>
                <a:spcPts val="2119"/>
              </a:lnSpc>
            </a:pPr>
            <a:r>
              <a:rPr lang="en-US" sz="1859">
                <a:solidFill>
                  <a:srgbClr val="000000"/>
                </a:solidFill>
                <a:latin typeface="Poppins"/>
                <a:ea typeface="Poppins"/>
                <a:cs typeface="Poppins"/>
                <a:sym typeface="Poppins"/>
              </a:rPr>
              <a:t>Visit Our Website</a:t>
            </a:r>
          </a:p>
        </p:txBody>
      </p:sp>
      <p:grpSp>
        <p:nvGrpSpPr>
          <p:cNvPr id="40" name="Group 7">
            <a:extLst>
              <a:ext uri="{FF2B5EF4-FFF2-40B4-BE49-F238E27FC236}">
                <a16:creationId xmlns:a16="http://schemas.microsoft.com/office/drawing/2014/main" id="{4248C306-80EE-287E-4712-85ED71839B95}"/>
              </a:ext>
            </a:extLst>
          </p:cNvPr>
          <p:cNvGrpSpPr/>
          <p:nvPr/>
        </p:nvGrpSpPr>
        <p:grpSpPr>
          <a:xfrm>
            <a:off x="11555599" y="6473776"/>
            <a:ext cx="6732401" cy="599997"/>
            <a:chOff x="0" y="0"/>
            <a:chExt cx="7837681" cy="698500"/>
          </a:xfrm>
        </p:grpSpPr>
        <p:sp>
          <p:nvSpPr>
            <p:cNvPr id="41" name="Freeform 8">
              <a:extLst>
                <a:ext uri="{FF2B5EF4-FFF2-40B4-BE49-F238E27FC236}">
                  <a16:creationId xmlns:a16="http://schemas.microsoft.com/office/drawing/2014/main" id="{7993BC33-7D04-DAB9-ADD7-751A802651B8}"/>
                </a:ext>
              </a:extLst>
            </p:cNvPr>
            <p:cNvSpPr/>
            <p:nvPr/>
          </p:nvSpPr>
          <p:spPr>
            <a:xfrm>
              <a:off x="22082" y="0"/>
              <a:ext cx="7793518" cy="698500"/>
            </a:xfrm>
            <a:custGeom>
              <a:avLst/>
              <a:gdLst/>
              <a:ahLst/>
              <a:cxnLst/>
              <a:rect l="l" t="t" r="r" b="b"/>
              <a:pathLst>
                <a:path w="7793518" h="698500">
                  <a:moveTo>
                    <a:pt x="7757769" y="448646"/>
                  </a:moveTo>
                  <a:lnTo>
                    <a:pt x="7670230" y="599104"/>
                  </a:lnTo>
                  <a:cubicBezTo>
                    <a:pt x="7634426" y="660642"/>
                    <a:pt x="7568600" y="698500"/>
                    <a:pt x="7497404" y="698500"/>
                  </a:cubicBezTo>
                  <a:lnTo>
                    <a:pt x="296113" y="698500"/>
                  </a:lnTo>
                  <a:cubicBezTo>
                    <a:pt x="224917" y="698500"/>
                    <a:pt x="159092" y="660642"/>
                    <a:pt x="123288" y="599104"/>
                  </a:cubicBezTo>
                  <a:lnTo>
                    <a:pt x="35748" y="448646"/>
                  </a:lnTo>
                  <a:cubicBezTo>
                    <a:pt x="0" y="387203"/>
                    <a:pt x="0" y="311297"/>
                    <a:pt x="35748" y="249854"/>
                  </a:cubicBezTo>
                  <a:lnTo>
                    <a:pt x="123288" y="99396"/>
                  </a:lnTo>
                  <a:cubicBezTo>
                    <a:pt x="159092" y="37858"/>
                    <a:pt x="224917" y="0"/>
                    <a:pt x="296113" y="0"/>
                  </a:cubicBezTo>
                  <a:lnTo>
                    <a:pt x="7497404" y="0"/>
                  </a:lnTo>
                  <a:cubicBezTo>
                    <a:pt x="7568600" y="0"/>
                    <a:pt x="7634426" y="37858"/>
                    <a:pt x="7670230" y="99396"/>
                  </a:cubicBezTo>
                  <a:lnTo>
                    <a:pt x="7757769" y="249854"/>
                  </a:lnTo>
                  <a:cubicBezTo>
                    <a:pt x="7793518" y="311297"/>
                    <a:pt x="7793518" y="387203"/>
                    <a:pt x="7757769" y="448646"/>
                  </a:cubicBezTo>
                  <a:close/>
                </a:path>
              </a:pathLst>
            </a:custGeom>
            <a:solidFill>
              <a:srgbClr val="EDA711"/>
            </a:solidFill>
          </p:spPr>
        </p:sp>
        <p:sp>
          <p:nvSpPr>
            <p:cNvPr id="42" name="TextBox 9">
              <a:extLst>
                <a:ext uri="{FF2B5EF4-FFF2-40B4-BE49-F238E27FC236}">
                  <a16:creationId xmlns:a16="http://schemas.microsoft.com/office/drawing/2014/main" id="{53B190F0-9BC8-C9A8-DBA3-6EFD7F72308E}"/>
                </a:ext>
              </a:extLst>
            </p:cNvPr>
            <p:cNvSpPr txBox="1"/>
            <p:nvPr/>
          </p:nvSpPr>
          <p:spPr>
            <a:xfrm>
              <a:off x="114300" y="-38100"/>
              <a:ext cx="7609081" cy="736600"/>
            </a:xfrm>
            <a:prstGeom prst="rect">
              <a:avLst/>
            </a:prstGeom>
          </p:spPr>
          <p:txBody>
            <a:bodyPr lIns="50800" tIns="50800" rIns="50800" bIns="50800" rtlCol="0" anchor="ctr"/>
            <a:lstStyle/>
            <a:p>
              <a:pPr algn="ctr">
                <a:lnSpc>
                  <a:spcPts val="3359"/>
                </a:lnSpc>
              </a:pPr>
              <a:endParaRPr/>
            </a:p>
          </p:txBody>
        </p:sp>
      </p:grpSp>
      <p:sp>
        <p:nvSpPr>
          <p:cNvPr id="43" name="Freeform 10">
            <a:extLst>
              <a:ext uri="{FF2B5EF4-FFF2-40B4-BE49-F238E27FC236}">
                <a16:creationId xmlns:a16="http://schemas.microsoft.com/office/drawing/2014/main" id="{0DC4599B-C96F-B329-CD96-5F562A914C62}"/>
              </a:ext>
            </a:extLst>
          </p:cNvPr>
          <p:cNvSpPr/>
          <p:nvPr/>
        </p:nvSpPr>
        <p:spPr>
          <a:xfrm>
            <a:off x="11192112" y="6286500"/>
            <a:ext cx="974550" cy="974550"/>
          </a:xfrm>
          <a:custGeom>
            <a:avLst/>
            <a:gdLst/>
            <a:ahLst/>
            <a:cxnLst/>
            <a:rect l="l" t="t" r="r" b="b"/>
            <a:pathLst>
              <a:path w="974550" h="974550">
                <a:moveTo>
                  <a:pt x="0" y="0"/>
                </a:moveTo>
                <a:lnTo>
                  <a:pt x="974550" y="0"/>
                </a:lnTo>
                <a:lnTo>
                  <a:pt x="974550" y="974549"/>
                </a:lnTo>
                <a:lnTo>
                  <a:pt x="0" y="97454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4" name="Freeform 21">
            <a:extLst>
              <a:ext uri="{FF2B5EF4-FFF2-40B4-BE49-F238E27FC236}">
                <a16:creationId xmlns:a16="http://schemas.microsoft.com/office/drawing/2014/main" id="{61014240-C0F4-66F8-6D2F-EDA3F8301F5A}"/>
              </a:ext>
            </a:extLst>
          </p:cNvPr>
          <p:cNvSpPr/>
          <p:nvPr/>
        </p:nvSpPr>
        <p:spPr>
          <a:xfrm>
            <a:off x="11323874" y="6436171"/>
            <a:ext cx="711025" cy="687620"/>
          </a:xfrm>
          <a:custGeom>
            <a:avLst/>
            <a:gdLst/>
            <a:ahLst/>
            <a:cxnLst/>
            <a:rect l="l" t="t" r="r" b="b"/>
            <a:pathLst>
              <a:path w="711025" h="687620">
                <a:moveTo>
                  <a:pt x="0" y="0"/>
                </a:moveTo>
                <a:lnTo>
                  <a:pt x="711025" y="0"/>
                </a:lnTo>
                <a:lnTo>
                  <a:pt x="711025" y="687620"/>
                </a:lnTo>
                <a:lnTo>
                  <a:pt x="0" y="6876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5" name="TextBox 30">
            <a:extLst>
              <a:ext uri="{FF2B5EF4-FFF2-40B4-BE49-F238E27FC236}">
                <a16:creationId xmlns:a16="http://schemas.microsoft.com/office/drawing/2014/main" id="{6985788A-E400-D0E8-BD0B-E373CAAA2D70}"/>
              </a:ext>
            </a:extLst>
          </p:cNvPr>
          <p:cNvSpPr txBox="1"/>
          <p:nvPr/>
        </p:nvSpPr>
        <p:spPr>
          <a:xfrm>
            <a:off x="12276844" y="6516031"/>
            <a:ext cx="5760458" cy="475579"/>
          </a:xfrm>
          <a:prstGeom prst="rect">
            <a:avLst/>
          </a:prstGeom>
        </p:spPr>
        <p:txBody>
          <a:bodyPr wrap="square" lIns="0" tIns="0" rIns="0" bIns="0" rtlCol="0" anchor="t">
            <a:spAutoFit/>
          </a:bodyPr>
          <a:lstStyle/>
          <a:p>
            <a:pPr algn="l">
              <a:lnSpc>
                <a:spcPts val="3919"/>
              </a:lnSpc>
              <a:spcBef>
                <a:spcPct val="0"/>
              </a:spcBef>
            </a:pPr>
            <a:r>
              <a:rPr lang="en-US" sz="2799" b="1" dirty="0">
                <a:solidFill>
                  <a:srgbClr val="000000"/>
                </a:solidFill>
                <a:latin typeface="Poppins Semi-Bold" panose="020B0604020202020204" charset="0"/>
                <a:ea typeface="Poppins Medium"/>
                <a:cs typeface="Poppins Semi-Bold" panose="020B0604020202020204" charset="0"/>
                <a:sym typeface="Poppins Medium"/>
              </a:rPr>
              <a:t>Sathishkumaravi29</a:t>
            </a:r>
            <a:r>
              <a:rPr lang="en-US" sz="2799" b="1" dirty="0">
                <a:solidFill>
                  <a:srgbClr val="000000"/>
                </a:solidFill>
                <a:latin typeface="Poppins Medium"/>
                <a:ea typeface="Poppins Medium"/>
                <a:cs typeface="Poppins Medium"/>
                <a:sym typeface="Poppins Medium"/>
              </a:rPr>
              <a:t>@gmailcom</a:t>
            </a:r>
          </a:p>
        </p:txBody>
      </p:sp>
      <p:sp>
        <p:nvSpPr>
          <p:cNvPr id="46" name="Freeform 29">
            <a:extLst>
              <a:ext uri="{FF2B5EF4-FFF2-40B4-BE49-F238E27FC236}">
                <a16:creationId xmlns:a16="http://schemas.microsoft.com/office/drawing/2014/main" id="{6ECD9167-1EBA-E6FB-6CBA-B2B27B4780DD}"/>
              </a:ext>
            </a:extLst>
          </p:cNvPr>
          <p:cNvSpPr/>
          <p:nvPr/>
        </p:nvSpPr>
        <p:spPr>
          <a:xfrm>
            <a:off x="12947903" y="389779"/>
            <a:ext cx="442936" cy="466397"/>
          </a:xfrm>
          <a:custGeom>
            <a:avLst/>
            <a:gdLst/>
            <a:ahLst/>
            <a:cxnLst/>
            <a:rect l="l" t="t" r="r" b="b"/>
            <a:pathLst>
              <a:path w="923961" h="915876">
                <a:moveTo>
                  <a:pt x="0" y="0"/>
                </a:moveTo>
                <a:lnTo>
                  <a:pt x="923961" y="0"/>
                </a:lnTo>
                <a:lnTo>
                  <a:pt x="923961" y="915876"/>
                </a:lnTo>
                <a:lnTo>
                  <a:pt x="0" y="91587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52" name="TextBox 28">
            <a:extLst>
              <a:ext uri="{FF2B5EF4-FFF2-40B4-BE49-F238E27FC236}">
                <a16:creationId xmlns:a16="http://schemas.microsoft.com/office/drawing/2014/main" id="{383E45B3-1013-6E6B-4A7C-200D122C9589}"/>
              </a:ext>
            </a:extLst>
          </p:cNvPr>
          <p:cNvSpPr txBox="1"/>
          <p:nvPr/>
        </p:nvSpPr>
        <p:spPr>
          <a:xfrm>
            <a:off x="8775611" y="6760384"/>
            <a:ext cx="853594" cy="927463"/>
          </a:xfrm>
          <a:prstGeom prst="rect">
            <a:avLst/>
          </a:prstGeom>
        </p:spPr>
        <p:txBody>
          <a:bodyPr lIns="50800" tIns="50800" rIns="50800" bIns="50800" rtlCol="0" anchor="ctr"/>
          <a:lstStyle/>
          <a:p>
            <a:pPr algn="ctr">
              <a:lnSpc>
                <a:spcPts val="2659"/>
              </a:lnSpc>
            </a:pPr>
            <a:endParaRPr/>
          </a:p>
        </p:txBody>
      </p:sp>
      <p:grpSp>
        <p:nvGrpSpPr>
          <p:cNvPr id="53" name="Group 26">
            <a:extLst>
              <a:ext uri="{FF2B5EF4-FFF2-40B4-BE49-F238E27FC236}">
                <a16:creationId xmlns:a16="http://schemas.microsoft.com/office/drawing/2014/main" id="{EEEFDB18-9F2B-7033-4215-248211849D11}"/>
              </a:ext>
            </a:extLst>
          </p:cNvPr>
          <p:cNvGrpSpPr/>
          <p:nvPr/>
        </p:nvGrpSpPr>
        <p:grpSpPr>
          <a:xfrm>
            <a:off x="7806069" y="8700053"/>
            <a:ext cx="1050577" cy="1050577"/>
            <a:chOff x="0" y="0"/>
            <a:chExt cx="812800" cy="812800"/>
          </a:xfrm>
        </p:grpSpPr>
        <p:sp>
          <p:nvSpPr>
            <p:cNvPr id="54" name="Freeform 27">
              <a:extLst>
                <a:ext uri="{FF2B5EF4-FFF2-40B4-BE49-F238E27FC236}">
                  <a16:creationId xmlns:a16="http://schemas.microsoft.com/office/drawing/2014/main" id="{93EBC057-61D4-7111-D0F4-F45CFEF3EE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335"/>
            </a:solidFill>
          </p:spPr>
        </p:sp>
        <p:sp>
          <p:nvSpPr>
            <p:cNvPr id="55" name="TextBox 28">
              <a:extLst>
                <a:ext uri="{FF2B5EF4-FFF2-40B4-BE49-F238E27FC236}">
                  <a16:creationId xmlns:a16="http://schemas.microsoft.com/office/drawing/2014/main" id="{63DEEC0C-5FBE-EDB7-DBD8-81B5466E3CA8}"/>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56" name="TextBox 36">
            <a:extLst>
              <a:ext uri="{FF2B5EF4-FFF2-40B4-BE49-F238E27FC236}">
                <a16:creationId xmlns:a16="http://schemas.microsoft.com/office/drawing/2014/main" id="{7B228E5C-EBF4-D5F2-7BA7-4730CF6FEFAF}"/>
              </a:ext>
            </a:extLst>
          </p:cNvPr>
          <p:cNvSpPr txBox="1"/>
          <p:nvPr/>
        </p:nvSpPr>
        <p:spPr>
          <a:xfrm>
            <a:off x="13182599" y="435103"/>
            <a:ext cx="4284228" cy="448841"/>
          </a:xfrm>
          <a:prstGeom prst="rect">
            <a:avLst/>
          </a:prstGeom>
        </p:spPr>
        <p:txBody>
          <a:bodyPr wrap="square" lIns="0" tIns="0" rIns="0" bIns="0" rtlCol="0" anchor="t">
            <a:spAutoFit/>
          </a:bodyPr>
          <a:lstStyle/>
          <a:p>
            <a:pPr algn="ctr">
              <a:lnSpc>
                <a:spcPts val="3515"/>
              </a:lnSpc>
            </a:pPr>
            <a:r>
              <a:rPr lang="en-US" sz="2800" b="1" dirty="0" err="1">
                <a:solidFill>
                  <a:srgbClr val="000000"/>
                </a:solidFill>
                <a:latin typeface="Poppins Medium"/>
                <a:ea typeface="Poppins Medium"/>
                <a:cs typeface="Poppins Medium"/>
                <a:sym typeface="Poppins Medium"/>
              </a:rPr>
              <a:t>R.Sathish</a:t>
            </a:r>
            <a:r>
              <a:rPr lang="en-US" sz="2800" b="1" dirty="0">
                <a:solidFill>
                  <a:srgbClr val="000000"/>
                </a:solidFill>
                <a:latin typeface="Poppins Medium"/>
                <a:ea typeface="Poppins Medium"/>
                <a:cs typeface="Poppins Medium"/>
                <a:sym typeface="Poppins Medium"/>
              </a:rPr>
              <a:t> Kumar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2023" y="3683466"/>
            <a:ext cx="6724105" cy="4463125"/>
          </a:xfrm>
          <a:custGeom>
            <a:avLst/>
            <a:gdLst/>
            <a:ahLst/>
            <a:cxnLst/>
            <a:rect l="l" t="t" r="r" b="b"/>
            <a:pathLst>
              <a:path w="6724105" h="4463125">
                <a:moveTo>
                  <a:pt x="0" y="0"/>
                </a:moveTo>
                <a:lnTo>
                  <a:pt x="6724105" y="0"/>
                </a:lnTo>
                <a:lnTo>
                  <a:pt x="6724105" y="4463124"/>
                </a:lnTo>
                <a:lnTo>
                  <a:pt x="0" y="4463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09542" y="5763525"/>
            <a:ext cx="1326322" cy="1348230"/>
          </a:xfrm>
          <a:custGeom>
            <a:avLst/>
            <a:gdLst/>
            <a:ahLst/>
            <a:cxnLst/>
            <a:rect l="l" t="t" r="r" b="b"/>
            <a:pathLst>
              <a:path w="1326322" h="1348230">
                <a:moveTo>
                  <a:pt x="0" y="0"/>
                </a:moveTo>
                <a:lnTo>
                  <a:pt x="1326321" y="0"/>
                </a:lnTo>
                <a:lnTo>
                  <a:pt x="1326321" y="1348231"/>
                </a:lnTo>
                <a:lnTo>
                  <a:pt x="0" y="1348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851809" y="5763525"/>
            <a:ext cx="1204532" cy="1577129"/>
          </a:xfrm>
          <a:custGeom>
            <a:avLst/>
            <a:gdLst/>
            <a:ahLst/>
            <a:cxnLst/>
            <a:rect l="l" t="t" r="r" b="b"/>
            <a:pathLst>
              <a:path w="1204532" h="1577129">
                <a:moveTo>
                  <a:pt x="0" y="0"/>
                </a:moveTo>
                <a:lnTo>
                  <a:pt x="1204532" y="0"/>
                </a:lnTo>
                <a:lnTo>
                  <a:pt x="1204532" y="1577129"/>
                </a:lnTo>
                <a:lnTo>
                  <a:pt x="0" y="15771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170766" y="5903279"/>
            <a:ext cx="1306214" cy="1437375"/>
          </a:xfrm>
          <a:custGeom>
            <a:avLst/>
            <a:gdLst/>
            <a:ahLst/>
            <a:cxnLst/>
            <a:rect l="l" t="t" r="r" b="b"/>
            <a:pathLst>
              <a:path w="1306214" h="1437375">
                <a:moveTo>
                  <a:pt x="0" y="0"/>
                </a:moveTo>
                <a:lnTo>
                  <a:pt x="1306214" y="0"/>
                </a:lnTo>
                <a:lnTo>
                  <a:pt x="1306214" y="1437375"/>
                </a:lnTo>
                <a:lnTo>
                  <a:pt x="0" y="14373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4454075" y="865500"/>
            <a:ext cx="9379850" cy="1013739"/>
          </a:xfrm>
          <a:prstGeom prst="rect">
            <a:avLst/>
          </a:prstGeom>
        </p:spPr>
        <p:txBody>
          <a:bodyPr lIns="0" tIns="0" rIns="0" bIns="0" rtlCol="0" anchor="t">
            <a:spAutoFit/>
          </a:bodyPr>
          <a:lstStyle/>
          <a:p>
            <a:pPr algn="ctr">
              <a:lnSpc>
                <a:spcPts val="8336"/>
              </a:lnSpc>
            </a:pPr>
            <a:r>
              <a:rPr lang="en-US" sz="6000" b="1" dirty="0">
                <a:solidFill>
                  <a:srgbClr val="D6801C"/>
                </a:solidFill>
                <a:latin typeface="Poppins Ultra-Bold"/>
                <a:ea typeface="Poppins Ultra-Bold"/>
                <a:cs typeface="Poppins Ultra-Bold"/>
                <a:sym typeface="Poppins Ultra-Bold"/>
              </a:rPr>
              <a:t>Business Model</a:t>
            </a:r>
          </a:p>
        </p:txBody>
      </p:sp>
      <p:sp>
        <p:nvSpPr>
          <p:cNvPr id="7" name="TextBox 7"/>
          <p:cNvSpPr txBox="1"/>
          <p:nvPr/>
        </p:nvSpPr>
        <p:spPr>
          <a:xfrm>
            <a:off x="8864981" y="3477819"/>
            <a:ext cx="8614350" cy="1654620"/>
          </a:xfrm>
          <a:prstGeom prst="rect">
            <a:avLst/>
          </a:prstGeom>
        </p:spPr>
        <p:txBody>
          <a:bodyPr lIns="0" tIns="0" rIns="0" bIns="0" rtlCol="0" anchor="t">
            <a:spAutoFit/>
          </a:bodyPr>
          <a:lstStyle/>
          <a:p>
            <a:pPr algn="just">
              <a:lnSpc>
                <a:spcPts val="2576"/>
              </a:lnSpc>
              <a:spcBef>
                <a:spcPct val="0"/>
              </a:spcBef>
            </a:pPr>
            <a:r>
              <a:rPr lang="en-US" sz="2000" dirty="0">
                <a:solidFill>
                  <a:srgbClr val="000000"/>
                </a:solidFill>
                <a:latin typeface="+mj-lt"/>
                <a:ea typeface="Poppins Medium"/>
                <a:cs typeface="Poppins Medium"/>
                <a:sym typeface="Poppins Medium"/>
              </a:rPr>
              <a:t>Myntra Offered Products from 500 Indian and International Brands . </a:t>
            </a:r>
            <a:r>
              <a:rPr lang="en-US" sz="2000" dirty="0">
                <a:latin typeface="+mj-lt"/>
              </a:rPr>
              <a:t>Myntra is a leading fashion e-commerce platform in India, offering a wide range of apparel, accessories, and footwear. Its ultimate focus is on delivering a seamless shopping experience through personalized recommendations, various payment options, and extensive brand collaborations.</a:t>
            </a:r>
            <a:endParaRPr lang="en-US" sz="2000" dirty="0">
              <a:solidFill>
                <a:srgbClr val="000000"/>
              </a:solidFill>
              <a:latin typeface="+mj-lt"/>
              <a:ea typeface="Poppins Medium"/>
              <a:cs typeface="Poppins Medium"/>
              <a:sym typeface="Poppins Medium"/>
            </a:endParaRPr>
          </a:p>
        </p:txBody>
      </p:sp>
      <p:sp>
        <p:nvSpPr>
          <p:cNvPr id="8" name="TextBox 8"/>
          <p:cNvSpPr txBox="1"/>
          <p:nvPr/>
        </p:nvSpPr>
        <p:spPr>
          <a:xfrm>
            <a:off x="8864981" y="5978627"/>
            <a:ext cx="8614350" cy="649537"/>
          </a:xfrm>
          <a:prstGeom prst="rect">
            <a:avLst/>
          </a:prstGeom>
        </p:spPr>
        <p:txBody>
          <a:bodyPr lIns="0" tIns="0" rIns="0" bIns="0" rtlCol="0" anchor="t">
            <a:spAutoFit/>
          </a:bodyPr>
          <a:lstStyle/>
          <a:p>
            <a:pPr algn="just">
              <a:lnSpc>
                <a:spcPts val="2576"/>
              </a:lnSpc>
              <a:spcBef>
                <a:spcPct val="0"/>
              </a:spcBef>
            </a:pPr>
            <a:r>
              <a:rPr lang="en-US" sz="2000" dirty="0">
                <a:solidFill>
                  <a:srgbClr val="000000"/>
                </a:solidFill>
                <a:latin typeface="+mj-lt"/>
                <a:ea typeface="Poppins Medium"/>
                <a:cs typeface="Poppins Medium"/>
                <a:sym typeface="Poppins Medium"/>
              </a:rPr>
              <a:t>Myntra’s portfolio included about 1,50,000 products of over 1000 Brands , with a Distribution area of around 9000 </a:t>
            </a:r>
            <a:r>
              <a:rPr lang="en-US" sz="2000" dirty="0" err="1">
                <a:solidFill>
                  <a:srgbClr val="000000"/>
                </a:solidFill>
                <a:latin typeface="+mj-lt"/>
                <a:ea typeface="Poppins Medium"/>
                <a:cs typeface="Poppins Medium"/>
                <a:sym typeface="Poppins Medium"/>
              </a:rPr>
              <a:t>pincodes</a:t>
            </a:r>
            <a:r>
              <a:rPr lang="en-US" sz="2000" dirty="0">
                <a:solidFill>
                  <a:srgbClr val="000000"/>
                </a:solidFill>
                <a:latin typeface="+mj-lt"/>
                <a:ea typeface="Poppins Medium"/>
                <a:cs typeface="Poppins Medium"/>
                <a:sym typeface="Poppins Medium"/>
              </a:rPr>
              <a:t> in </a:t>
            </a:r>
            <a:r>
              <a:rPr lang="en-US" sz="2000" dirty="0" err="1">
                <a:solidFill>
                  <a:srgbClr val="000000"/>
                </a:solidFill>
                <a:latin typeface="+mj-lt"/>
                <a:ea typeface="Poppins Medium"/>
                <a:cs typeface="Poppins Medium"/>
                <a:sym typeface="Poppins Medium"/>
              </a:rPr>
              <a:t>india</a:t>
            </a:r>
            <a:r>
              <a:rPr lang="en-US" sz="2000" dirty="0">
                <a:solidFill>
                  <a:srgbClr val="000000"/>
                </a:solidFill>
                <a:latin typeface="+mj-lt"/>
                <a:ea typeface="Poppins Medium"/>
                <a:cs typeface="Poppins Medium"/>
                <a:sym typeface="Poppins Medium"/>
              </a:rPr>
              <a:t> .</a:t>
            </a:r>
          </a:p>
        </p:txBody>
      </p:sp>
      <p:sp>
        <p:nvSpPr>
          <p:cNvPr id="9" name="TextBox 9"/>
          <p:cNvSpPr txBox="1"/>
          <p:nvPr/>
        </p:nvSpPr>
        <p:spPr>
          <a:xfrm>
            <a:off x="8864981" y="7658100"/>
            <a:ext cx="8614350" cy="645754"/>
          </a:xfrm>
          <a:prstGeom prst="rect">
            <a:avLst/>
          </a:prstGeom>
        </p:spPr>
        <p:txBody>
          <a:bodyPr lIns="0" tIns="0" rIns="0" bIns="0" rtlCol="0" anchor="t">
            <a:spAutoFit/>
          </a:bodyPr>
          <a:lstStyle/>
          <a:p>
            <a:pPr algn="just">
              <a:lnSpc>
                <a:spcPts val="2576"/>
              </a:lnSpc>
              <a:spcBef>
                <a:spcPct val="0"/>
              </a:spcBef>
            </a:pPr>
            <a:r>
              <a:rPr lang="en-US" sz="2000" dirty="0">
                <a:solidFill>
                  <a:srgbClr val="000000"/>
                </a:solidFill>
                <a:ea typeface="Poppins Medium"/>
                <a:cs typeface="Poppins Medium"/>
                <a:sym typeface="Poppins Medium"/>
              </a:rPr>
              <a:t>Private label products for the Myntra app involve developing and selling Myntra’s own branded products, rather than relying solely on third-party brands.</a:t>
            </a:r>
          </a:p>
        </p:txBody>
      </p:sp>
      <p:sp>
        <p:nvSpPr>
          <p:cNvPr id="10" name="TextBox 10"/>
          <p:cNvSpPr txBox="1"/>
          <p:nvPr/>
        </p:nvSpPr>
        <p:spPr>
          <a:xfrm>
            <a:off x="8769732" y="2818452"/>
            <a:ext cx="4489067" cy="422808"/>
          </a:xfrm>
          <a:prstGeom prst="rect">
            <a:avLst/>
          </a:prstGeom>
        </p:spPr>
        <p:txBody>
          <a:bodyPr wrap="square" lIns="0" tIns="0" rIns="0" bIns="0" rtlCol="0" anchor="t">
            <a:spAutoFit/>
          </a:bodyPr>
          <a:lstStyle/>
          <a:p>
            <a:pPr algn="l">
              <a:lnSpc>
                <a:spcPts val="3500"/>
              </a:lnSpc>
            </a:pPr>
            <a:r>
              <a:rPr lang="en-US" sz="2400" b="1" dirty="0">
                <a:solidFill>
                  <a:srgbClr val="D6801C"/>
                </a:solidFill>
                <a:latin typeface="Poppins Ultra-Bold"/>
                <a:ea typeface="Poppins Ultra-Bold"/>
                <a:cs typeface="Poppins Ultra-Bold"/>
                <a:sym typeface="Poppins Ultra-Bold"/>
              </a:rPr>
              <a:t>E-commerce Platform : </a:t>
            </a:r>
          </a:p>
        </p:txBody>
      </p:sp>
      <p:sp>
        <p:nvSpPr>
          <p:cNvPr id="11" name="TextBox 11"/>
          <p:cNvSpPr txBox="1"/>
          <p:nvPr/>
        </p:nvSpPr>
        <p:spPr>
          <a:xfrm>
            <a:off x="8769732" y="5310004"/>
            <a:ext cx="3007040" cy="422808"/>
          </a:xfrm>
          <a:prstGeom prst="rect">
            <a:avLst/>
          </a:prstGeom>
        </p:spPr>
        <p:txBody>
          <a:bodyPr lIns="0" tIns="0" rIns="0" bIns="0" rtlCol="0" anchor="t">
            <a:spAutoFit/>
          </a:bodyPr>
          <a:lstStyle/>
          <a:p>
            <a:pPr algn="l">
              <a:lnSpc>
                <a:spcPts val="3500"/>
              </a:lnSpc>
            </a:pPr>
            <a:r>
              <a:rPr lang="en-US" sz="2400" b="1" dirty="0">
                <a:solidFill>
                  <a:srgbClr val="D6801C"/>
                </a:solidFill>
                <a:latin typeface="Poppins Ultra-Bold"/>
                <a:ea typeface="Poppins Ultra-Bold"/>
                <a:cs typeface="Poppins Ultra-Bold"/>
                <a:sym typeface="Poppins Ultra-Bold"/>
              </a:rPr>
              <a:t>Distributor :</a:t>
            </a:r>
          </a:p>
        </p:txBody>
      </p:sp>
      <p:sp>
        <p:nvSpPr>
          <p:cNvPr id="12" name="TextBox 12"/>
          <p:cNvSpPr txBox="1"/>
          <p:nvPr/>
        </p:nvSpPr>
        <p:spPr>
          <a:xfrm>
            <a:off x="8769732" y="6967356"/>
            <a:ext cx="4870067" cy="422808"/>
          </a:xfrm>
          <a:prstGeom prst="rect">
            <a:avLst/>
          </a:prstGeom>
        </p:spPr>
        <p:txBody>
          <a:bodyPr wrap="square" lIns="0" tIns="0" rIns="0" bIns="0" rtlCol="0" anchor="t">
            <a:spAutoFit/>
          </a:bodyPr>
          <a:lstStyle/>
          <a:p>
            <a:pPr algn="l">
              <a:lnSpc>
                <a:spcPts val="3500"/>
              </a:lnSpc>
            </a:pPr>
            <a:r>
              <a:rPr lang="en-US" sz="2400" b="1" dirty="0">
                <a:solidFill>
                  <a:srgbClr val="D6801C"/>
                </a:solidFill>
                <a:latin typeface="Poppins Ultra-Bold"/>
                <a:ea typeface="Poppins Ultra-Bold"/>
                <a:cs typeface="Poppins Ultra-Bold"/>
                <a:sym typeface="Poppins Ultra-Bold"/>
              </a:rPr>
              <a:t>Private Label Product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36367" y="-5210866"/>
            <a:ext cx="14680367" cy="14680367"/>
            <a:chOff x="0" y="0"/>
            <a:chExt cx="837653" cy="837653"/>
          </a:xfrm>
        </p:grpSpPr>
        <p:sp>
          <p:nvSpPr>
            <p:cNvPr id="3" name="Freeform 3"/>
            <p:cNvSpPr/>
            <p:nvPr/>
          </p:nvSpPr>
          <p:spPr>
            <a:xfrm>
              <a:off x="0" y="0"/>
              <a:ext cx="837653" cy="837653"/>
            </a:xfrm>
            <a:custGeom>
              <a:avLst/>
              <a:gdLst/>
              <a:ahLst/>
              <a:cxnLst/>
              <a:rect l="l" t="t" r="r" b="b"/>
              <a:pathLst>
                <a:path w="837653" h="837653">
                  <a:moveTo>
                    <a:pt x="418826" y="0"/>
                  </a:moveTo>
                  <a:cubicBezTo>
                    <a:pt x="187515" y="0"/>
                    <a:pt x="0" y="187515"/>
                    <a:pt x="0" y="418826"/>
                  </a:cubicBezTo>
                  <a:cubicBezTo>
                    <a:pt x="0" y="650138"/>
                    <a:pt x="187515" y="837653"/>
                    <a:pt x="418826" y="837653"/>
                  </a:cubicBezTo>
                  <a:cubicBezTo>
                    <a:pt x="650138" y="837653"/>
                    <a:pt x="837653" y="650138"/>
                    <a:pt x="837653" y="418826"/>
                  </a:cubicBezTo>
                  <a:cubicBezTo>
                    <a:pt x="837653" y="187515"/>
                    <a:pt x="650138" y="0"/>
                    <a:pt x="418826" y="0"/>
                  </a:cubicBezTo>
                  <a:close/>
                </a:path>
              </a:pathLst>
            </a:custGeom>
            <a:solidFill>
              <a:srgbClr val="EDA711"/>
            </a:solidFill>
          </p:spPr>
        </p:sp>
        <p:sp>
          <p:nvSpPr>
            <p:cNvPr id="4" name="TextBox 4"/>
            <p:cNvSpPr txBox="1"/>
            <p:nvPr/>
          </p:nvSpPr>
          <p:spPr>
            <a:xfrm>
              <a:off x="78530" y="21380"/>
              <a:ext cx="680593" cy="73774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447477" y="-3456726"/>
            <a:ext cx="12502588" cy="11914587"/>
            <a:chOff x="0" y="0"/>
            <a:chExt cx="852913" cy="812800"/>
          </a:xfrm>
        </p:grpSpPr>
        <p:sp>
          <p:nvSpPr>
            <p:cNvPr id="6" name="Freeform 6"/>
            <p:cNvSpPr/>
            <p:nvPr/>
          </p:nvSpPr>
          <p:spPr>
            <a:xfrm>
              <a:off x="0" y="0"/>
              <a:ext cx="852913" cy="812800"/>
            </a:xfrm>
            <a:custGeom>
              <a:avLst/>
              <a:gdLst/>
              <a:ahLst/>
              <a:cxnLst/>
              <a:rect l="l" t="t" r="r" b="b"/>
              <a:pathLst>
                <a:path w="852913" h="812800">
                  <a:moveTo>
                    <a:pt x="426456" y="0"/>
                  </a:moveTo>
                  <a:cubicBezTo>
                    <a:pt x="190931" y="0"/>
                    <a:pt x="0" y="181951"/>
                    <a:pt x="0" y="406400"/>
                  </a:cubicBezTo>
                  <a:cubicBezTo>
                    <a:pt x="0" y="630849"/>
                    <a:pt x="190931" y="812800"/>
                    <a:pt x="426456" y="812800"/>
                  </a:cubicBezTo>
                  <a:cubicBezTo>
                    <a:pt x="661982" y="812800"/>
                    <a:pt x="852913" y="630849"/>
                    <a:pt x="852913" y="406400"/>
                  </a:cubicBezTo>
                  <a:cubicBezTo>
                    <a:pt x="852913" y="181951"/>
                    <a:pt x="661982" y="0"/>
                    <a:pt x="426456" y="0"/>
                  </a:cubicBezTo>
                  <a:close/>
                </a:path>
              </a:pathLst>
            </a:custGeom>
            <a:solidFill>
              <a:srgbClr val="FFBC00"/>
            </a:solidFill>
          </p:spPr>
        </p:sp>
        <p:sp>
          <p:nvSpPr>
            <p:cNvPr id="7" name="TextBox 7"/>
            <p:cNvSpPr txBox="1"/>
            <p:nvPr/>
          </p:nvSpPr>
          <p:spPr>
            <a:xfrm>
              <a:off x="79961" y="19050"/>
              <a:ext cx="692992" cy="71755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3739860" y="-3414336"/>
            <a:ext cx="11087352" cy="1108730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sp>
        <p:nvSpPr>
          <p:cNvPr id="10" name="TextBox 10"/>
          <p:cNvSpPr txBox="1"/>
          <p:nvPr/>
        </p:nvSpPr>
        <p:spPr>
          <a:xfrm>
            <a:off x="9394524" y="613512"/>
            <a:ext cx="8236124" cy="2288640"/>
          </a:xfrm>
          <a:prstGeom prst="rect">
            <a:avLst/>
          </a:prstGeom>
        </p:spPr>
        <p:txBody>
          <a:bodyPr lIns="0" tIns="0" rIns="0" bIns="0" rtlCol="0" anchor="t">
            <a:spAutoFit/>
          </a:bodyPr>
          <a:lstStyle/>
          <a:p>
            <a:pPr algn="ctr">
              <a:lnSpc>
                <a:spcPts val="8984"/>
              </a:lnSpc>
            </a:pPr>
            <a:r>
              <a:rPr lang="en-US" sz="6000" b="1" dirty="0">
                <a:solidFill>
                  <a:srgbClr val="D6801C"/>
                </a:solidFill>
                <a:latin typeface="Poppins Ultra-Bold"/>
                <a:ea typeface="Poppins Ultra-Bold"/>
                <a:cs typeface="Poppins Ultra-Bold"/>
                <a:sym typeface="Poppins Ultra-Bold"/>
              </a:rPr>
              <a:t>Myntra Business Model :</a:t>
            </a:r>
          </a:p>
        </p:txBody>
      </p:sp>
      <p:sp>
        <p:nvSpPr>
          <p:cNvPr id="11" name="TextBox 11"/>
          <p:cNvSpPr txBox="1"/>
          <p:nvPr/>
        </p:nvSpPr>
        <p:spPr>
          <a:xfrm>
            <a:off x="9379274" y="3199080"/>
            <a:ext cx="8367076" cy="4754891"/>
          </a:xfrm>
          <a:prstGeom prst="rect">
            <a:avLst/>
          </a:prstGeom>
        </p:spPr>
        <p:txBody>
          <a:bodyPr lIns="0" tIns="0" rIns="0" bIns="0" rtlCol="0" anchor="t">
            <a:spAutoFit/>
          </a:bodyPr>
          <a:lstStyle/>
          <a:p>
            <a:pPr>
              <a:lnSpc>
                <a:spcPts val="3356"/>
              </a:lnSpc>
              <a:spcBef>
                <a:spcPct val="0"/>
              </a:spcBef>
            </a:pPr>
            <a:r>
              <a:rPr lang="en-US" sz="2000" dirty="0">
                <a:latin typeface="+mj-lt"/>
                <a:ea typeface="Poppins Medium"/>
                <a:cs typeface="Poppins Medium"/>
                <a:sym typeface="Poppins Medium"/>
              </a:rPr>
              <a:t>Myntra is a mainly operated on the B2B ( Business to Business ) Model during its initial years . The site allowed customers to personalize Products such as T-Shirt , Mugs ,mouse pads and Others.</a:t>
            </a:r>
            <a:r>
              <a:rPr lang="en-US" sz="2000" b="0" i="0" dirty="0">
                <a:effectLst/>
                <a:latin typeface="+mj-lt"/>
                <a:cs typeface="Assistant" panose="020F0502020204030204" pitchFamily="2" charset="-79"/>
              </a:rPr>
              <a:t> Myntra is a one stop shop for all your fashion and lifestyle needs. Being India's largest e-commerce store for fashion and lifestyle products, Myntra aims at providing a hassle free and enjoyable shopping experience to shoppers across the country with the widest range of brands and products on its portal . </a:t>
            </a:r>
          </a:p>
          <a:p>
            <a:pPr>
              <a:lnSpc>
                <a:spcPts val="3356"/>
              </a:lnSpc>
              <a:spcBef>
                <a:spcPct val="0"/>
              </a:spcBef>
            </a:pPr>
            <a:endParaRPr lang="en-US" sz="2000" dirty="0">
              <a:latin typeface="+mj-lt"/>
              <a:ea typeface="Poppins Medium"/>
              <a:cs typeface="Assistant" panose="020F0502020204030204" pitchFamily="2" charset="-79"/>
              <a:sym typeface="Poppins Medium"/>
            </a:endParaRPr>
          </a:p>
          <a:p>
            <a:pPr>
              <a:lnSpc>
                <a:spcPts val="3356"/>
              </a:lnSpc>
              <a:spcBef>
                <a:spcPct val="0"/>
              </a:spcBef>
            </a:pPr>
            <a:r>
              <a:rPr lang="en-US" sz="2000" dirty="0">
                <a:latin typeface="+mj-lt"/>
                <a:ea typeface="Poppins Medium"/>
                <a:cs typeface="Assistant" panose="020F0502020204030204" pitchFamily="2" charset="-79"/>
                <a:sym typeface="Poppins Medium"/>
              </a:rPr>
              <a:t>In 2016,Myntra acquired their rival Jabong.com to become </a:t>
            </a:r>
            <a:r>
              <a:rPr lang="en-US" sz="2000" dirty="0" err="1">
                <a:latin typeface="+mj-lt"/>
                <a:ea typeface="Poppins Medium"/>
                <a:cs typeface="Assistant" panose="020F0502020204030204" pitchFamily="2" charset="-79"/>
                <a:sym typeface="Poppins Medium"/>
              </a:rPr>
              <a:t>india’s</a:t>
            </a:r>
            <a:r>
              <a:rPr lang="en-US" sz="2000" dirty="0">
                <a:latin typeface="+mj-lt"/>
                <a:ea typeface="Poppins Medium"/>
                <a:cs typeface="Assistant" panose="020F0502020204030204" pitchFamily="2" charset="-79"/>
                <a:sym typeface="Poppins Medium"/>
              </a:rPr>
              <a:t> Largest fashion platform . In October 2017 , Myntra Partnered with the Ministry of textiles to promote the handloom industry .</a:t>
            </a:r>
            <a:endParaRPr lang="en-US" sz="2000" dirty="0">
              <a:latin typeface="+mj-lt"/>
              <a:ea typeface="Poppins Medium"/>
              <a:cs typeface="Poppins Medium"/>
              <a:sym typeface="Poppins Medium"/>
            </a:endParaRPr>
          </a:p>
        </p:txBody>
      </p:sp>
      <p:sp>
        <p:nvSpPr>
          <p:cNvPr id="14" name="TextBox 14"/>
          <p:cNvSpPr txBox="1"/>
          <p:nvPr/>
        </p:nvSpPr>
        <p:spPr>
          <a:xfrm>
            <a:off x="12014113" y="8402653"/>
            <a:ext cx="4292687" cy="589905"/>
          </a:xfrm>
          <a:prstGeom prst="rect">
            <a:avLst/>
          </a:prstGeom>
        </p:spPr>
        <p:txBody>
          <a:bodyPr wrap="square" lIns="0" tIns="0" rIns="0" bIns="0" rtlCol="0" anchor="t">
            <a:spAutoFit/>
          </a:bodyPr>
          <a:lstStyle/>
          <a:p>
            <a:pPr algn="r">
              <a:lnSpc>
                <a:spcPts val="4638"/>
              </a:lnSpc>
            </a:pPr>
            <a:r>
              <a:rPr lang="en-US" sz="3865" b="1" dirty="0">
                <a:solidFill>
                  <a:srgbClr val="D6801C"/>
                </a:solidFill>
                <a:latin typeface="Poppins Ultra-Bold"/>
                <a:ea typeface="Poppins Ultra-Bold"/>
                <a:cs typeface="Poppins Ultra-Bold"/>
                <a:sym typeface="Poppins Ultra-Bold"/>
              </a:rPr>
              <a:t>Nandita Sinha</a:t>
            </a:r>
          </a:p>
        </p:txBody>
      </p:sp>
      <p:sp>
        <p:nvSpPr>
          <p:cNvPr id="15" name="TextBox 15"/>
          <p:cNvSpPr txBox="1"/>
          <p:nvPr/>
        </p:nvSpPr>
        <p:spPr>
          <a:xfrm>
            <a:off x="10363373" y="8996509"/>
            <a:ext cx="5943427" cy="490391"/>
          </a:xfrm>
          <a:prstGeom prst="rect">
            <a:avLst/>
          </a:prstGeom>
        </p:spPr>
        <p:txBody>
          <a:bodyPr lIns="0" tIns="0" rIns="0" bIns="0" rtlCol="0" anchor="t">
            <a:spAutoFit/>
          </a:bodyPr>
          <a:lstStyle/>
          <a:p>
            <a:pPr algn="r">
              <a:lnSpc>
                <a:spcPts val="3855"/>
              </a:lnSpc>
            </a:pPr>
            <a:r>
              <a:rPr lang="en-US" sz="3212" b="1" dirty="0">
                <a:solidFill>
                  <a:srgbClr val="D6801C"/>
                </a:solidFill>
                <a:latin typeface="Poppins Medium"/>
                <a:ea typeface="Poppins Medium"/>
                <a:cs typeface="Poppins Medium"/>
                <a:sym typeface="Poppins Medium"/>
              </a:rPr>
              <a:t>CEO Of Myntra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421836" y="7471850"/>
            <a:ext cx="3936267" cy="1510739"/>
            <a:chOff x="-2894191" y="-656897"/>
            <a:chExt cx="3630791" cy="1393497"/>
          </a:xfrm>
        </p:grpSpPr>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sp>
          <p:nvSpPr>
            <p:cNvPr id="51" name="Freeform 8">
              <a:extLst>
                <a:ext uri="{FF2B5EF4-FFF2-40B4-BE49-F238E27FC236}">
                  <a16:creationId xmlns:a16="http://schemas.microsoft.com/office/drawing/2014/main" id="{B8BA5641-1A9D-5ED1-EE6B-F53A67101F5F}"/>
                </a:ext>
              </a:extLst>
            </p:cNvPr>
            <p:cNvSpPr/>
            <p:nvPr/>
          </p:nvSpPr>
          <p:spPr>
            <a:xfrm>
              <a:off x="-2894191" y="-65689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txBody>
            <a:bodyPr/>
            <a:lstStyle/>
            <a:p>
              <a:endParaRPr lang="en-IN" dirty="0"/>
            </a:p>
          </p:txBody>
        </p:sp>
      </p:grpSp>
      <p:grpSp>
        <p:nvGrpSpPr>
          <p:cNvPr id="10" name="Group 10"/>
          <p:cNvGrpSpPr/>
          <p:nvPr/>
        </p:nvGrpSpPr>
        <p:grpSpPr>
          <a:xfrm>
            <a:off x="1741681" y="4202999"/>
            <a:ext cx="881185" cy="88118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800"/>
            </a:solidFill>
          </p:spPr>
          <p:txBody>
            <a:bodyPr/>
            <a:lstStyle/>
            <a:p>
              <a:endParaRPr lang="en-IN" dirty="0"/>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741680" y="7353375"/>
            <a:ext cx="6700374" cy="1638453"/>
            <a:chOff x="-5443785" y="-774700"/>
            <a:chExt cx="6180385" cy="1511300"/>
          </a:xfrm>
        </p:grpSpPr>
        <p:sp>
          <p:nvSpPr>
            <p:cNvPr id="14" name="Freeform 14"/>
            <p:cNvSpPr/>
            <p:nvPr/>
          </p:nvSpPr>
          <p:spPr>
            <a:xfrm>
              <a:off x="-5443785" y="-7747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txBody>
            <a:bodyPr/>
            <a:lstStyle/>
            <a:p>
              <a:endParaRPr lang="en-IN" dirty="0"/>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741681" y="4131102"/>
            <a:ext cx="1077718" cy="1012398"/>
          </a:xfrm>
          <a:custGeom>
            <a:avLst/>
            <a:gdLst/>
            <a:ahLst/>
            <a:cxnLst/>
            <a:rect l="l" t="t" r="r" b="b"/>
            <a:pathLst>
              <a:path w="1156688" h="1156688">
                <a:moveTo>
                  <a:pt x="0" y="0"/>
                </a:moveTo>
                <a:lnTo>
                  <a:pt x="1156688" y="0"/>
                </a:lnTo>
                <a:lnTo>
                  <a:pt x="1156688" y="1156688"/>
                </a:lnTo>
                <a:lnTo>
                  <a:pt x="0" y="1156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8" name="Freeform 18"/>
          <p:cNvSpPr/>
          <p:nvPr/>
        </p:nvSpPr>
        <p:spPr>
          <a:xfrm>
            <a:off x="1836045" y="7471850"/>
            <a:ext cx="704210" cy="611308"/>
          </a:xfrm>
          <a:custGeom>
            <a:avLst/>
            <a:gdLst/>
            <a:ahLst/>
            <a:cxnLst/>
            <a:rect l="l" t="t" r="r" b="b"/>
            <a:pathLst>
              <a:path w="918485" h="918485">
                <a:moveTo>
                  <a:pt x="0" y="0"/>
                </a:moveTo>
                <a:lnTo>
                  <a:pt x="918485" y="0"/>
                </a:lnTo>
                <a:lnTo>
                  <a:pt x="918485" y="918485"/>
                </a:lnTo>
                <a:lnTo>
                  <a:pt x="0" y="9184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9" name="Freeform 19"/>
          <p:cNvSpPr/>
          <p:nvPr/>
        </p:nvSpPr>
        <p:spPr>
          <a:xfrm>
            <a:off x="9502634" y="7609904"/>
            <a:ext cx="719588" cy="624656"/>
          </a:xfrm>
          <a:custGeom>
            <a:avLst/>
            <a:gdLst/>
            <a:ahLst/>
            <a:cxnLst/>
            <a:rect l="l" t="t" r="r" b="b"/>
            <a:pathLst>
              <a:path w="938541" h="938541">
                <a:moveTo>
                  <a:pt x="0" y="0"/>
                </a:moveTo>
                <a:lnTo>
                  <a:pt x="938542" y="0"/>
                </a:lnTo>
                <a:lnTo>
                  <a:pt x="938542" y="938542"/>
                </a:lnTo>
                <a:lnTo>
                  <a:pt x="0" y="938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4135087" y="784910"/>
            <a:ext cx="10017825" cy="1795363"/>
          </a:xfrm>
          <a:prstGeom prst="rect">
            <a:avLst/>
          </a:prstGeom>
        </p:spPr>
        <p:txBody>
          <a:bodyPr lIns="0" tIns="0" rIns="0" bIns="0" rtlCol="0" anchor="t">
            <a:spAutoFit/>
          </a:bodyPr>
          <a:lstStyle/>
          <a:p>
            <a:pPr algn="ctr">
              <a:lnSpc>
                <a:spcPts val="7002"/>
              </a:lnSpc>
            </a:pPr>
            <a:r>
              <a:rPr lang="en-US" sz="6000" b="1" dirty="0">
                <a:solidFill>
                  <a:srgbClr val="D6801C"/>
                </a:solidFill>
                <a:latin typeface="Poppins Ultra-Bold"/>
                <a:ea typeface="Poppins Ultra-Bold"/>
                <a:cs typeface="Poppins Ultra-Bold"/>
                <a:sym typeface="Poppins Ultra-Bold"/>
              </a:rPr>
              <a:t>Market Position and Growth</a:t>
            </a:r>
          </a:p>
        </p:txBody>
      </p:sp>
      <p:sp>
        <p:nvSpPr>
          <p:cNvPr id="22" name="TextBox 22"/>
          <p:cNvSpPr txBox="1"/>
          <p:nvPr/>
        </p:nvSpPr>
        <p:spPr>
          <a:xfrm>
            <a:off x="12115800" y="2812359"/>
            <a:ext cx="3429000" cy="393954"/>
          </a:xfrm>
          <a:prstGeom prst="rect">
            <a:avLst/>
          </a:prstGeom>
        </p:spPr>
        <p:txBody>
          <a:bodyPr wrap="square" lIns="0" tIns="0" rIns="0" bIns="0" rtlCol="0" anchor="t">
            <a:spAutoFit/>
          </a:bodyPr>
          <a:lstStyle/>
          <a:p>
            <a:pPr algn="l">
              <a:lnSpc>
                <a:spcPts val="3222"/>
              </a:lnSpc>
              <a:spcBef>
                <a:spcPct val="0"/>
              </a:spcBef>
            </a:pPr>
            <a:r>
              <a:rPr lang="en-US" sz="2400" b="1" dirty="0">
                <a:solidFill>
                  <a:srgbClr val="D6801C"/>
                </a:solidFill>
                <a:latin typeface="Poppins Ultra-Bold"/>
                <a:ea typeface="Poppins Ultra-Bold"/>
                <a:cs typeface="Poppins Ultra-Bold"/>
                <a:sym typeface="Poppins Ultra-Bold"/>
              </a:rPr>
              <a:t>1,Growth Trajectory  </a:t>
            </a:r>
          </a:p>
        </p:txBody>
      </p:sp>
      <p:sp>
        <p:nvSpPr>
          <p:cNvPr id="24" name="TextBox 24"/>
          <p:cNvSpPr txBox="1"/>
          <p:nvPr/>
        </p:nvSpPr>
        <p:spPr>
          <a:xfrm>
            <a:off x="2902010" y="4127063"/>
            <a:ext cx="5399325" cy="1231106"/>
          </a:xfrm>
          <a:prstGeom prst="rect">
            <a:avLst/>
          </a:prstGeom>
        </p:spPr>
        <p:txBody>
          <a:bodyPr wrap="square" lIns="0" tIns="0" rIns="0" bIns="0" rtlCol="0" anchor="t">
            <a:spAutoFit/>
          </a:bodyPr>
          <a:lstStyle/>
          <a:p>
            <a:pPr algn="l">
              <a:spcBef>
                <a:spcPct val="0"/>
              </a:spcBef>
            </a:pPr>
            <a:r>
              <a:rPr lang="en-US" sz="2000" dirty="0">
                <a:solidFill>
                  <a:srgbClr val="292828"/>
                </a:solidFill>
                <a:latin typeface="+mj-lt"/>
                <a:ea typeface="Poppins Medium"/>
                <a:cs typeface="Poppins Medium"/>
                <a:sym typeface="Poppins Medium"/>
              </a:rPr>
              <a:t>Competes with Several other E-Commerce platforms Flipkart ( Myntra’s parent company , but also competitor in certain categories ) , Amazon fashion , AJIO , Tata </a:t>
            </a:r>
            <a:r>
              <a:rPr lang="en-US" sz="2000" dirty="0" err="1">
                <a:solidFill>
                  <a:srgbClr val="292828"/>
                </a:solidFill>
                <a:latin typeface="+mj-lt"/>
                <a:ea typeface="Poppins Medium"/>
                <a:cs typeface="Poppins Medium"/>
                <a:sym typeface="Poppins Medium"/>
              </a:rPr>
              <a:t>CLiQ</a:t>
            </a:r>
            <a:r>
              <a:rPr lang="en-US" sz="2000" dirty="0">
                <a:solidFill>
                  <a:srgbClr val="292828"/>
                </a:solidFill>
                <a:latin typeface="+mj-lt"/>
                <a:ea typeface="Poppins Medium"/>
                <a:cs typeface="Poppins Medium"/>
                <a:sym typeface="Poppins Medium"/>
              </a:rPr>
              <a:t> , </a:t>
            </a:r>
            <a:r>
              <a:rPr lang="en-US" sz="2000" dirty="0" err="1">
                <a:solidFill>
                  <a:srgbClr val="292828"/>
                </a:solidFill>
                <a:latin typeface="+mj-lt"/>
                <a:ea typeface="Poppins Medium"/>
                <a:cs typeface="Poppins Medium"/>
                <a:sym typeface="Poppins Medium"/>
              </a:rPr>
              <a:t>Nykaa</a:t>
            </a:r>
            <a:r>
              <a:rPr lang="en-US" sz="2000" dirty="0">
                <a:solidFill>
                  <a:srgbClr val="292828"/>
                </a:solidFill>
                <a:latin typeface="+mj-lt"/>
                <a:ea typeface="Poppins Medium"/>
                <a:cs typeface="Poppins Medium"/>
                <a:sym typeface="Poppins Medium"/>
              </a:rPr>
              <a:t> Fashion</a:t>
            </a:r>
          </a:p>
        </p:txBody>
      </p:sp>
      <p:sp>
        <p:nvSpPr>
          <p:cNvPr id="26" name="TextBox 26"/>
          <p:cNvSpPr txBox="1"/>
          <p:nvPr/>
        </p:nvSpPr>
        <p:spPr>
          <a:xfrm>
            <a:off x="10684539" y="4127063"/>
            <a:ext cx="6318952" cy="923330"/>
          </a:xfrm>
          <a:prstGeom prst="rect">
            <a:avLst/>
          </a:prstGeom>
        </p:spPr>
        <p:txBody>
          <a:bodyPr wrap="square" lIns="0" tIns="0" rIns="0" bIns="0" rtlCol="0" anchor="t">
            <a:spAutoFit/>
          </a:bodyPr>
          <a:lstStyle/>
          <a:p>
            <a:pPr algn="l">
              <a:spcBef>
                <a:spcPct val="0"/>
              </a:spcBef>
            </a:pPr>
            <a:r>
              <a:rPr lang="en-US" sz="2000" dirty="0">
                <a:solidFill>
                  <a:srgbClr val="292828"/>
                </a:solidFill>
                <a:latin typeface="+mj-lt"/>
                <a:ea typeface="Poppins Medium"/>
                <a:cs typeface="Poppins Medium"/>
                <a:sym typeface="Poppins Medium"/>
              </a:rPr>
              <a:t>Myntra received its initial funding from </a:t>
            </a:r>
            <a:r>
              <a:rPr lang="en-US" sz="2000" dirty="0" err="1">
                <a:solidFill>
                  <a:srgbClr val="292828"/>
                </a:solidFill>
                <a:latin typeface="+mj-lt"/>
                <a:ea typeface="Poppins Medium"/>
                <a:cs typeface="Poppins Medium"/>
                <a:sym typeface="Poppins Medium"/>
              </a:rPr>
              <a:t>Erasmic</a:t>
            </a:r>
            <a:r>
              <a:rPr lang="en-US" sz="2000" dirty="0">
                <a:solidFill>
                  <a:srgbClr val="292828"/>
                </a:solidFill>
                <a:latin typeface="+mj-lt"/>
                <a:ea typeface="Poppins Medium"/>
                <a:cs typeface="Poppins Medium"/>
                <a:sym typeface="Poppins Medium"/>
              </a:rPr>
              <a:t> venture fund ( Now Known as Accel Partners ) , Sasha Mirchandani from Mumbai Angels and a few other investors</a:t>
            </a:r>
          </a:p>
        </p:txBody>
      </p:sp>
      <p:sp>
        <p:nvSpPr>
          <p:cNvPr id="28" name="TextBox 28"/>
          <p:cNvSpPr txBox="1"/>
          <p:nvPr/>
        </p:nvSpPr>
        <p:spPr>
          <a:xfrm>
            <a:off x="10684539" y="7383710"/>
            <a:ext cx="6155661" cy="923330"/>
          </a:xfrm>
          <a:prstGeom prst="rect">
            <a:avLst/>
          </a:prstGeom>
        </p:spPr>
        <p:txBody>
          <a:bodyPr wrap="square" lIns="0" tIns="0" rIns="0" bIns="0" rtlCol="0" anchor="t">
            <a:spAutoFit/>
          </a:bodyPr>
          <a:lstStyle/>
          <a:p>
            <a:pPr algn="l">
              <a:spcBef>
                <a:spcPct val="0"/>
              </a:spcBef>
            </a:pPr>
            <a:r>
              <a:rPr lang="en-US" sz="2000" dirty="0">
                <a:solidFill>
                  <a:srgbClr val="292828"/>
                </a:solidFill>
                <a:latin typeface="+mj-lt"/>
                <a:ea typeface="Poppins Medium"/>
                <a:cs typeface="Poppins Medium"/>
                <a:sym typeface="Poppins Medium"/>
              </a:rPr>
              <a:t>Myntra acquired their rival Jabong.com to become India's largest fashion platform. Myntra partnered with the Ministry of Textiles to promote the handloom industry</a:t>
            </a:r>
          </a:p>
        </p:txBody>
      </p:sp>
      <p:grpSp>
        <p:nvGrpSpPr>
          <p:cNvPr id="47" name="Group 4">
            <a:extLst>
              <a:ext uri="{FF2B5EF4-FFF2-40B4-BE49-F238E27FC236}">
                <a16:creationId xmlns:a16="http://schemas.microsoft.com/office/drawing/2014/main" id="{25CC6795-5A53-A23D-8D0E-51714FEA21C8}"/>
              </a:ext>
            </a:extLst>
          </p:cNvPr>
          <p:cNvGrpSpPr/>
          <p:nvPr/>
        </p:nvGrpSpPr>
        <p:grpSpPr>
          <a:xfrm>
            <a:off x="9372600" y="4244305"/>
            <a:ext cx="881185" cy="881185"/>
            <a:chOff x="0" y="0"/>
            <a:chExt cx="812800" cy="812800"/>
          </a:xfrm>
        </p:grpSpPr>
        <p:sp>
          <p:nvSpPr>
            <p:cNvPr id="48" name="Freeform 5">
              <a:extLst>
                <a:ext uri="{FF2B5EF4-FFF2-40B4-BE49-F238E27FC236}">
                  <a16:creationId xmlns:a16="http://schemas.microsoft.com/office/drawing/2014/main" id="{4E89A370-7130-37FD-39DB-752B717A1F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800"/>
            </a:solidFill>
          </p:spPr>
        </p:sp>
        <p:sp>
          <p:nvSpPr>
            <p:cNvPr id="49" name="TextBox 6">
              <a:extLst>
                <a:ext uri="{FF2B5EF4-FFF2-40B4-BE49-F238E27FC236}">
                  <a16:creationId xmlns:a16="http://schemas.microsoft.com/office/drawing/2014/main" id="{C13BDBC4-F03E-10C9-7A53-275BC6C8E04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Freeform 17">
            <a:extLst>
              <a:ext uri="{FF2B5EF4-FFF2-40B4-BE49-F238E27FC236}">
                <a16:creationId xmlns:a16="http://schemas.microsoft.com/office/drawing/2014/main" id="{552D3FF6-7C8F-2C7F-614B-FB61EAAE9E5D}"/>
              </a:ext>
            </a:extLst>
          </p:cNvPr>
          <p:cNvSpPr/>
          <p:nvPr/>
        </p:nvSpPr>
        <p:spPr>
          <a:xfrm>
            <a:off x="9421836" y="4413600"/>
            <a:ext cx="749338" cy="541676"/>
          </a:xfrm>
          <a:custGeom>
            <a:avLst/>
            <a:gdLst/>
            <a:ahLst/>
            <a:cxnLst/>
            <a:rect l="l" t="t" r="r" b="b"/>
            <a:pathLst>
              <a:path w="977346" h="813862">
                <a:moveTo>
                  <a:pt x="0" y="0"/>
                </a:moveTo>
                <a:lnTo>
                  <a:pt x="977346" y="0"/>
                </a:lnTo>
                <a:lnTo>
                  <a:pt x="977346" y="813863"/>
                </a:lnTo>
                <a:lnTo>
                  <a:pt x="0" y="813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2" name="TextBox 24">
            <a:extLst>
              <a:ext uri="{FF2B5EF4-FFF2-40B4-BE49-F238E27FC236}">
                <a16:creationId xmlns:a16="http://schemas.microsoft.com/office/drawing/2014/main" id="{D38C9BEC-474C-8D7C-A3EF-25B3CF48C30A}"/>
              </a:ext>
            </a:extLst>
          </p:cNvPr>
          <p:cNvSpPr txBox="1"/>
          <p:nvPr/>
        </p:nvSpPr>
        <p:spPr>
          <a:xfrm>
            <a:off x="3004383" y="7687829"/>
            <a:ext cx="3820563" cy="449226"/>
          </a:xfrm>
          <a:prstGeom prst="rect">
            <a:avLst/>
          </a:prstGeom>
        </p:spPr>
        <p:txBody>
          <a:bodyPr lIns="0" tIns="0" rIns="0" bIns="0" rtlCol="0" anchor="t">
            <a:spAutoFit/>
          </a:bodyPr>
          <a:lstStyle/>
          <a:p>
            <a:pPr algn="l">
              <a:lnSpc>
                <a:spcPts val="1670"/>
              </a:lnSpc>
              <a:spcBef>
                <a:spcPct val="0"/>
              </a:spcBef>
            </a:pPr>
            <a:r>
              <a:rPr lang="en-US" sz="2000" dirty="0">
                <a:solidFill>
                  <a:srgbClr val="292828"/>
                </a:solidFill>
                <a:latin typeface="+mj-lt"/>
                <a:ea typeface="Poppins Medium"/>
                <a:cs typeface="Poppins Medium"/>
                <a:sym typeface="Poppins Medium"/>
              </a:rPr>
              <a:t>Holds a significant share in </a:t>
            </a:r>
            <a:r>
              <a:rPr lang="en-US" sz="2000" dirty="0" err="1">
                <a:solidFill>
                  <a:srgbClr val="292828"/>
                </a:solidFill>
                <a:latin typeface="+mj-lt"/>
                <a:ea typeface="Poppins Medium"/>
                <a:cs typeface="Poppins Medium"/>
                <a:sym typeface="Poppins Medium"/>
              </a:rPr>
              <a:t>india’s</a:t>
            </a:r>
            <a:r>
              <a:rPr lang="en-US" sz="2000" dirty="0">
                <a:solidFill>
                  <a:srgbClr val="292828"/>
                </a:solidFill>
                <a:latin typeface="+mj-lt"/>
                <a:ea typeface="Poppins Medium"/>
                <a:cs typeface="Poppins Medium"/>
                <a:sym typeface="Poppins Medium"/>
              </a:rPr>
              <a:t> growing online clothing products.</a:t>
            </a:r>
          </a:p>
        </p:txBody>
      </p:sp>
    </p:spTree>
    <p:extLst>
      <p:ext uri="{BB962C8B-B14F-4D97-AF65-F5344CB8AC3E}">
        <p14:creationId xmlns:p14="http://schemas.microsoft.com/office/powerpoint/2010/main" val="353075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90341" y="443528"/>
            <a:ext cx="12257483" cy="1805110"/>
          </a:xfrm>
          <a:prstGeom prst="rect">
            <a:avLst/>
          </a:prstGeom>
        </p:spPr>
        <p:txBody>
          <a:bodyPr lIns="0" tIns="0" rIns="0" bIns="0" rtlCol="0" anchor="t">
            <a:spAutoFit/>
          </a:bodyPr>
          <a:lstStyle/>
          <a:p>
            <a:pPr algn="ctr">
              <a:lnSpc>
                <a:spcPts val="7075"/>
              </a:lnSpc>
            </a:pPr>
            <a:r>
              <a:rPr lang="en-US" sz="6000" b="1" dirty="0">
                <a:solidFill>
                  <a:srgbClr val="D6801C"/>
                </a:solidFill>
                <a:latin typeface="Poppins Ultra-Bold"/>
                <a:ea typeface="Poppins Ultra-Bold"/>
                <a:cs typeface="Poppins Ultra-Bold"/>
                <a:sym typeface="Poppins Ultra-Bold"/>
              </a:rPr>
              <a:t>Myntra Revenue Model</a:t>
            </a:r>
          </a:p>
          <a:p>
            <a:pPr algn="ctr">
              <a:lnSpc>
                <a:spcPts val="7075"/>
              </a:lnSpc>
            </a:pPr>
            <a:r>
              <a:rPr lang="en-US" sz="6000" b="1" dirty="0">
                <a:solidFill>
                  <a:srgbClr val="D6801C"/>
                </a:solidFill>
                <a:latin typeface="Poppins Ultra-Bold"/>
                <a:ea typeface="Poppins Ultra-Bold"/>
                <a:cs typeface="Poppins Ultra-Bold"/>
                <a:sym typeface="Poppins Ultra-Bold"/>
              </a:rPr>
              <a:t>( 2023 – 2024 )</a:t>
            </a:r>
          </a:p>
        </p:txBody>
      </p:sp>
      <p:sp>
        <p:nvSpPr>
          <p:cNvPr id="3" name="Freeform 3"/>
          <p:cNvSpPr/>
          <p:nvPr/>
        </p:nvSpPr>
        <p:spPr>
          <a:xfrm>
            <a:off x="685800" y="2398375"/>
            <a:ext cx="6003096" cy="5223026"/>
          </a:xfrm>
          <a:custGeom>
            <a:avLst/>
            <a:gdLst/>
            <a:ahLst/>
            <a:cxnLst/>
            <a:rect l="l" t="t" r="r" b="b"/>
            <a:pathLst>
              <a:path w="7581538" h="6330584">
                <a:moveTo>
                  <a:pt x="0" y="0"/>
                </a:moveTo>
                <a:lnTo>
                  <a:pt x="7581538" y="0"/>
                </a:lnTo>
                <a:lnTo>
                  <a:pt x="7581538" y="6330584"/>
                </a:lnTo>
                <a:lnTo>
                  <a:pt x="0" y="6330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4" name="Freeform 24"/>
          <p:cNvSpPr/>
          <p:nvPr/>
        </p:nvSpPr>
        <p:spPr>
          <a:xfrm>
            <a:off x="1371600" y="6112730"/>
            <a:ext cx="568296" cy="592154"/>
          </a:xfrm>
          <a:custGeom>
            <a:avLst/>
            <a:gdLst/>
            <a:ahLst/>
            <a:cxnLst/>
            <a:rect l="l" t="t" r="r" b="b"/>
            <a:pathLst>
              <a:path w="717722" h="717722">
                <a:moveTo>
                  <a:pt x="0" y="0"/>
                </a:moveTo>
                <a:lnTo>
                  <a:pt x="717722" y="0"/>
                </a:lnTo>
                <a:lnTo>
                  <a:pt x="717722" y="717723"/>
                </a:lnTo>
                <a:lnTo>
                  <a:pt x="0" y="7177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1407925" y="4309757"/>
            <a:ext cx="617696" cy="643628"/>
          </a:xfrm>
          <a:custGeom>
            <a:avLst/>
            <a:gdLst/>
            <a:ahLst/>
            <a:cxnLst/>
            <a:rect l="l" t="t" r="r" b="b"/>
            <a:pathLst>
              <a:path w="780112" h="780112">
                <a:moveTo>
                  <a:pt x="0" y="0"/>
                </a:moveTo>
                <a:lnTo>
                  <a:pt x="780111" y="0"/>
                </a:lnTo>
                <a:lnTo>
                  <a:pt x="780111" y="780112"/>
                </a:lnTo>
                <a:lnTo>
                  <a:pt x="0" y="780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2520469" y="3062444"/>
            <a:ext cx="636910" cy="663648"/>
          </a:xfrm>
          <a:custGeom>
            <a:avLst/>
            <a:gdLst/>
            <a:ahLst/>
            <a:cxnLst/>
            <a:rect l="l" t="t" r="r" b="b"/>
            <a:pathLst>
              <a:path w="804377" h="804377">
                <a:moveTo>
                  <a:pt x="0" y="0"/>
                </a:moveTo>
                <a:lnTo>
                  <a:pt x="804377" y="0"/>
                </a:lnTo>
                <a:lnTo>
                  <a:pt x="804377" y="804377"/>
                </a:lnTo>
                <a:lnTo>
                  <a:pt x="0" y="8043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4217393" y="3033092"/>
            <a:ext cx="613710" cy="639476"/>
          </a:xfrm>
          <a:custGeom>
            <a:avLst/>
            <a:gdLst/>
            <a:ahLst/>
            <a:cxnLst/>
            <a:rect l="l" t="t" r="r" b="b"/>
            <a:pathLst>
              <a:path w="775078" h="775078">
                <a:moveTo>
                  <a:pt x="0" y="0"/>
                </a:moveTo>
                <a:lnTo>
                  <a:pt x="775078" y="0"/>
                </a:lnTo>
                <a:lnTo>
                  <a:pt x="775078" y="775078"/>
                </a:lnTo>
                <a:lnTo>
                  <a:pt x="0" y="7750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5316526" y="4309757"/>
            <a:ext cx="636910" cy="663648"/>
          </a:xfrm>
          <a:custGeom>
            <a:avLst/>
            <a:gdLst/>
            <a:ahLst/>
            <a:cxnLst/>
            <a:rect l="l" t="t" r="r" b="b"/>
            <a:pathLst>
              <a:path w="804377" h="804377">
                <a:moveTo>
                  <a:pt x="0" y="0"/>
                </a:moveTo>
                <a:lnTo>
                  <a:pt x="804377" y="0"/>
                </a:lnTo>
                <a:lnTo>
                  <a:pt x="804377" y="804377"/>
                </a:lnTo>
                <a:lnTo>
                  <a:pt x="0" y="8043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5340339" y="5899477"/>
            <a:ext cx="731598" cy="755640"/>
          </a:xfrm>
          <a:custGeom>
            <a:avLst/>
            <a:gdLst/>
            <a:ahLst/>
            <a:cxnLst/>
            <a:rect l="l" t="t" r="r" b="b"/>
            <a:pathLst>
              <a:path w="923961" h="915876">
                <a:moveTo>
                  <a:pt x="0" y="0"/>
                </a:moveTo>
                <a:lnTo>
                  <a:pt x="923961" y="0"/>
                </a:lnTo>
                <a:lnTo>
                  <a:pt x="923961" y="915876"/>
                </a:lnTo>
                <a:lnTo>
                  <a:pt x="0" y="91587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0" name="TextBox 30"/>
          <p:cNvSpPr txBox="1"/>
          <p:nvPr/>
        </p:nvSpPr>
        <p:spPr>
          <a:xfrm>
            <a:off x="8594624" y="4223608"/>
            <a:ext cx="6218547" cy="269689"/>
          </a:xfrm>
          <a:prstGeom prst="rect">
            <a:avLst/>
          </a:prstGeom>
        </p:spPr>
        <p:txBody>
          <a:bodyPr lIns="0" tIns="0" rIns="0" bIns="0" rtlCol="0" anchor="t">
            <a:spAutoFit/>
          </a:bodyPr>
          <a:lstStyle/>
          <a:p>
            <a:pPr algn="l">
              <a:lnSpc>
                <a:spcPts val="2144"/>
              </a:lnSpc>
              <a:spcBef>
                <a:spcPct val="0"/>
              </a:spcBef>
            </a:pPr>
            <a:r>
              <a:rPr lang="en-US" sz="2000" b="1" dirty="0">
                <a:solidFill>
                  <a:srgbClr val="292828"/>
                </a:solidFill>
                <a:latin typeface="+mj-lt"/>
                <a:ea typeface="Poppins Medium"/>
                <a:cs typeface="Poppins Medium"/>
                <a:sym typeface="Poppins Medium"/>
              </a:rPr>
              <a:t>PRODUCT SALES </a:t>
            </a:r>
            <a:r>
              <a:rPr lang="en-US" sz="2000" dirty="0">
                <a:solidFill>
                  <a:srgbClr val="292828"/>
                </a:solidFill>
                <a:latin typeface="+mj-lt"/>
                <a:ea typeface="Poppins Medium"/>
                <a:cs typeface="Poppins Medium"/>
                <a:sym typeface="Poppins Medium"/>
              </a:rPr>
              <a:t>: 2023 – 2024 Revenue : INR 2617</a:t>
            </a:r>
          </a:p>
        </p:txBody>
      </p:sp>
      <p:sp>
        <p:nvSpPr>
          <p:cNvPr id="32" name="TextBox 32"/>
          <p:cNvSpPr txBox="1"/>
          <p:nvPr/>
        </p:nvSpPr>
        <p:spPr>
          <a:xfrm>
            <a:off x="8604149" y="6641525"/>
            <a:ext cx="6218547" cy="269689"/>
          </a:xfrm>
          <a:prstGeom prst="rect">
            <a:avLst/>
          </a:prstGeom>
        </p:spPr>
        <p:txBody>
          <a:bodyPr lIns="0" tIns="0" rIns="0" bIns="0" rtlCol="0" anchor="t">
            <a:spAutoFit/>
          </a:bodyPr>
          <a:lstStyle/>
          <a:p>
            <a:pPr algn="l">
              <a:lnSpc>
                <a:spcPts val="2144"/>
              </a:lnSpc>
              <a:spcBef>
                <a:spcPct val="0"/>
              </a:spcBef>
            </a:pPr>
            <a:r>
              <a:rPr lang="en-US" sz="2000" b="1" dirty="0">
                <a:solidFill>
                  <a:srgbClr val="292828"/>
                </a:solidFill>
                <a:latin typeface="+mj-lt"/>
                <a:ea typeface="Poppins Medium"/>
                <a:cs typeface="Poppins Medium"/>
                <a:sym typeface="Poppins Medium"/>
              </a:rPr>
              <a:t>2023 – 2024 Revenue </a:t>
            </a:r>
            <a:r>
              <a:rPr lang="en-US" sz="2000" dirty="0">
                <a:solidFill>
                  <a:srgbClr val="292828"/>
                </a:solidFill>
                <a:latin typeface="+mj-lt"/>
                <a:ea typeface="Poppins Medium"/>
                <a:cs typeface="Poppins Medium"/>
                <a:sym typeface="Poppins Medium"/>
              </a:rPr>
              <a:t>: INR 1758 Crore .</a:t>
            </a:r>
          </a:p>
        </p:txBody>
      </p:sp>
      <p:sp>
        <p:nvSpPr>
          <p:cNvPr id="33" name="TextBox 33"/>
          <p:cNvSpPr txBox="1"/>
          <p:nvPr/>
        </p:nvSpPr>
        <p:spPr>
          <a:xfrm>
            <a:off x="8594623" y="7635314"/>
            <a:ext cx="6218547" cy="269689"/>
          </a:xfrm>
          <a:prstGeom prst="rect">
            <a:avLst/>
          </a:prstGeom>
        </p:spPr>
        <p:txBody>
          <a:bodyPr lIns="0" tIns="0" rIns="0" bIns="0" rtlCol="0" anchor="t">
            <a:spAutoFit/>
          </a:bodyPr>
          <a:lstStyle/>
          <a:p>
            <a:pPr algn="l">
              <a:lnSpc>
                <a:spcPts val="2144"/>
              </a:lnSpc>
              <a:spcBef>
                <a:spcPct val="0"/>
              </a:spcBef>
            </a:pPr>
            <a:r>
              <a:rPr lang="en-US" sz="2000" b="1" dirty="0">
                <a:solidFill>
                  <a:srgbClr val="292828"/>
                </a:solidFill>
                <a:latin typeface="+mj-lt"/>
                <a:ea typeface="Poppins Medium"/>
                <a:cs typeface="Poppins Medium"/>
                <a:sym typeface="Poppins Medium"/>
              </a:rPr>
              <a:t>Contribution to Operating Revenue </a:t>
            </a:r>
            <a:r>
              <a:rPr lang="en-US" sz="2000" dirty="0">
                <a:solidFill>
                  <a:srgbClr val="292828"/>
                </a:solidFill>
                <a:latin typeface="+mj-lt"/>
                <a:ea typeface="Poppins Medium"/>
                <a:cs typeface="Poppins Medium"/>
                <a:sym typeface="Poppins Medium"/>
              </a:rPr>
              <a:t>: 41.2 %</a:t>
            </a:r>
          </a:p>
        </p:txBody>
      </p:sp>
      <p:sp>
        <p:nvSpPr>
          <p:cNvPr id="34" name="TextBox 34"/>
          <p:cNvSpPr txBox="1"/>
          <p:nvPr/>
        </p:nvSpPr>
        <p:spPr>
          <a:xfrm>
            <a:off x="8608910" y="8573252"/>
            <a:ext cx="8521801" cy="269689"/>
          </a:xfrm>
          <a:prstGeom prst="rect">
            <a:avLst/>
          </a:prstGeom>
        </p:spPr>
        <p:txBody>
          <a:bodyPr wrap="square" lIns="0" tIns="0" rIns="0" bIns="0" rtlCol="0" anchor="t">
            <a:spAutoFit/>
          </a:bodyPr>
          <a:lstStyle/>
          <a:p>
            <a:pPr algn="l">
              <a:lnSpc>
                <a:spcPts val="2144"/>
              </a:lnSpc>
              <a:spcBef>
                <a:spcPct val="0"/>
              </a:spcBef>
            </a:pPr>
            <a:r>
              <a:rPr lang="en-US" sz="2000" b="1" dirty="0">
                <a:solidFill>
                  <a:srgbClr val="292828"/>
                </a:solidFill>
                <a:latin typeface="+mj-lt"/>
                <a:ea typeface="Poppins Medium"/>
                <a:cs typeface="Poppins Medium"/>
                <a:sym typeface="Poppins Medium"/>
              </a:rPr>
              <a:t>2022 Revenue from advertising and visibility services </a:t>
            </a:r>
            <a:r>
              <a:rPr lang="en-US" sz="2000" dirty="0">
                <a:solidFill>
                  <a:srgbClr val="292828"/>
                </a:solidFill>
                <a:latin typeface="+mj-lt"/>
                <a:ea typeface="Poppins Medium"/>
                <a:cs typeface="Poppins Medium"/>
                <a:sym typeface="Poppins Medium"/>
              </a:rPr>
              <a:t>: Over INR 35.01 Billion</a:t>
            </a:r>
          </a:p>
        </p:txBody>
      </p:sp>
      <p:sp>
        <p:nvSpPr>
          <p:cNvPr id="35" name="TextBox 35"/>
          <p:cNvSpPr txBox="1"/>
          <p:nvPr/>
        </p:nvSpPr>
        <p:spPr>
          <a:xfrm>
            <a:off x="8051690" y="3141508"/>
            <a:ext cx="7225813" cy="669671"/>
          </a:xfrm>
          <a:prstGeom prst="rect">
            <a:avLst/>
          </a:prstGeom>
        </p:spPr>
        <p:txBody>
          <a:bodyPr wrap="square" lIns="0" tIns="0" rIns="0" bIns="0" rtlCol="0" anchor="t">
            <a:spAutoFit/>
          </a:bodyPr>
          <a:lstStyle/>
          <a:p>
            <a:pPr algn="ctr">
              <a:lnSpc>
                <a:spcPts val="2634"/>
              </a:lnSpc>
              <a:spcBef>
                <a:spcPct val="0"/>
              </a:spcBef>
            </a:pPr>
            <a:r>
              <a:rPr lang="en-US" sz="2400" b="1" dirty="0">
                <a:solidFill>
                  <a:srgbClr val="D6801C"/>
                </a:solidFill>
                <a:latin typeface="Poppins Ultra-Bold"/>
                <a:ea typeface="Poppins Ultra-Bold"/>
                <a:cs typeface="Poppins Ultra-Bold"/>
                <a:sym typeface="Poppins Ultra-Bold"/>
              </a:rPr>
              <a:t>Total Operating Revenue ( 2023 – 2024 ) :INR 4,375 Crore</a:t>
            </a:r>
          </a:p>
        </p:txBody>
      </p:sp>
      <p:sp>
        <p:nvSpPr>
          <p:cNvPr id="36" name="TextBox 36"/>
          <p:cNvSpPr txBox="1"/>
          <p:nvPr/>
        </p:nvSpPr>
        <p:spPr>
          <a:xfrm>
            <a:off x="8594624" y="5066596"/>
            <a:ext cx="6553200" cy="317779"/>
          </a:xfrm>
          <a:prstGeom prst="rect">
            <a:avLst/>
          </a:prstGeom>
        </p:spPr>
        <p:txBody>
          <a:bodyPr wrap="square" lIns="0" tIns="0" rIns="0" bIns="0" rtlCol="0" anchor="t">
            <a:spAutoFit/>
          </a:bodyPr>
          <a:lstStyle/>
          <a:p>
            <a:pPr algn="l">
              <a:lnSpc>
                <a:spcPts val="2634"/>
              </a:lnSpc>
              <a:spcBef>
                <a:spcPct val="0"/>
              </a:spcBef>
            </a:pPr>
            <a:r>
              <a:rPr lang="en-US" sz="2000" b="1" dirty="0">
                <a:latin typeface="+mj-lt"/>
                <a:ea typeface="Poppins Ultra-Bold"/>
                <a:cs typeface="Poppins Ultra-Bold"/>
                <a:sym typeface="Poppins Ultra-Bold"/>
              </a:rPr>
              <a:t>PRODUCT SALE </a:t>
            </a:r>
            <a:r>
              <a:rPr lang="en-US" sz="2000" dirty="0">
                <a:latin typeface="+mj-lt"/>
                <a:ea typeface="Poppins Ultra-Bold"/>
                <a:cs typeface="Poppins Ultra-Bold"/>
                <a:sym typeface="Poppins Ultra-Bold"/>
              </a:rPr>
              <a:t>Contribution to Operation Revenue : 59.8 %</a:t>
            </a:r>
          </a:p>
        </p:txBody>
      </p:sp>
      <p:sp>
        <p:nvSpPr>
          <p:cNvPr id="37" name="TextBox 37"/>
          <p:cNvSpPr txBox="1"/>
          <p:nvPr/>
        </p:nvSpPr>
        <p:spPr>
          <a:xfrm>
            <a:off x="8543468" y="5759551"/>
            <a:ext cx="4715331" cy="336246"/>
          </a:xfrm>
          <a:prstGeom prst="rect">
            <a:avLst/>
          </a:prstGeom>
        </p:spPr>
        <p:txBody>
          <a:bodyPr wrap="square" lIns="0" tIns="0" rIns="0" bIns="0" rtlCol="0" anchor="t">
            <a:spAutoFit/>
          </a:bodyPr>
          <a:lstStyle/>
          <a:p>
            <a:pPr algn="ctr">
              <a:lnSpc>
                <a:spcPts val="2634"/>
              </a:lnSpc>
              <a:spcBef>
                <a:spcPct val="0"/>
              </a:spcBef>
            </a:pPr>
            <a:r>
              <a:rPr lang="en-US" sz="2400" b="1" dirty="0">
                <a:solidFill>
                  <a:srgbClr val="D6801C"/>
                </a:solidFill>
                <a:latin typeface="Poppins Ultra-Bold"/>
                <a:ea typeface="Poppins Ultra-Bold"/>
                <a:cs typeface="Poppins Ultra-Bold"/>
                <a:sym typeface="Poppins Ultra-Bold"/>
              </a:rPr>
              <a:t>2 . Product Advertising : </a:t>
            </a:r>
          </a:p>
        </p:txBody>
      </p:sp>
      <p:sp>
        <p:nvSpPr>
          <p:cNvPr id="51" name="Freeform 20">
            <a:extLst>
              <a:ext uri="{FF2B5EF4-FFF2-40B4-BE49-F238E27FC236}">
                <a16:creationId xmlns:a16="http://schemas.microsoft.com/office/drawing/2014/main" id="{B863BAFB-C969-A5DC-0987-CD4B04B9D96C}"/>
              </a:ext>
            </a:extLst>
          </p:cNvPr>
          <p:cNvSpPr/>
          <p:nvPr/>
        </p:nvSpPr>
        <p:spPr>
          <a:xfrm>
            <a:off x="7351624" y="4629674"/>
            <a:ext cx="402474" cy="429972"/>
          </a:xfrm>
          <a:custGeom>
            <a:avLst/>
            <a:gdLst/>
            <a:ahLst/>
            <a:cxnLst/>
            <a:rect l="l" t="t" r="r" b="b"/>
            <a:pathLst>
              <a:path w="780112" h="780112">
                <a:moveTo>
                  <a:pt x="0" y="0"/>
                </a:moveTo>
                <a:lnTo>
                  <a:pt x="780112" y="0"/>
                </a:lnTo>
                <a:lnTo>
                  <a:pt x="780112" y="780111"/>
                </a:lnTo>
                <a:lnTo>
                  <a:pt x="0" y="780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5" name="Group 16">
            <a:extLst>
              <a:ext uri="{FF2B5EF4-FFF2-40B4-BE49-F238E27FC236}">
                <a16:creationId xmlns:a16="http://schemas.microsoft.com/office/drawing/2014/main" id="{A4F9BD8C-4E88-8A06-4D08-7B5AB786644D}"/>
              </a:ext>
            </a:extLst>
          </p:cNvPr>
          <p:cNvGrpSpPr/>
          <p:nvPr/>
        </p:nvGrpSpPr>
        <p:grpSpPr>
          <a:xfrm>
            <a:off x="7818369" y="7440918"/>
            <a:ext cx="577764" cy="617238"/>
            <a:chOff x="0" y="0"/>
            <a:chExt cx="812800" cy="812800"/>
          </a:xfrm>
        </p:grpSpPr>
        <p:sp>
          <p:nvSpPr>
            <p:cNvPr id="56" name="Freeform 17">
              <a:extLst>
                <a:ext uri="{FF2B5EF4-FFF2-40B4-BE49-F238E27FC236}">
                  <a16:creationId xmlns:a16="http://schemas.microsoft.com/office/drawing/2014/main" id="{E04F6859-35DB-8D93-D53A-8C7AB46DB1C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57" name="TextBox 18">
              <a:extLst>
                <a:ext uri="{FF2B5EF4-FFF2-40B4-BE49-F238E27FC236}">
                  <a16:creationId xmlns:a16="http://schemas.microsoft.com/office/drawing/2014/main" id="{40FB3294-737B-5293-A7DF-01F69A34D36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8" name="Freeform 22">
            <a:extLst>
              <a:ext uri="{FF2B5EF4-FFF2-40B4-BE49-F238E27FC236}">
                <a16:creationId xmlns:a16="http://schemas.microsoft.com/office/drawing/2014/main" id="{33EE4209-582A-85AE-792C-F454CE6BED95}"/>
              </a:ext>
            </a:extLst>
          </p:cNvPr>
          <p:cNvSpPr/>
          <p:nvPr/>
        </p:nvSpPr>
        <p:spPr>
          <a:xfrm>
            <a:off x="7909829" y="7543662"/>
            <a:ext cx="399878" cy="427198"/>
          </a:xfrm>
          <a:custGeom>
            <a:avLst/>
            <a:gdLst/>
            <a:ahLst/>
            <a:cxnLst/>
            <a:rect l="l" t="t" r="r" b="b"/>
            <a:pathLst>
              <a:path w="775078" h="775078">
                <a:moveTo>
                  <a:pt x="0" y="0"/>
                </a:moveTo>
                <a:lnTo>
                  <a:pt x="775078" y="0"/>
                </a:lnTo>
                <a:lnTo>
                  <a:pt x="775078" y="775078"/>
                </a:lnTo>
                <a:lnTo>
                  <a:pt x="0" y="7750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2" name="Freeform 23">
            <a:extLst>
              <a:ext uri="{FF2B5EF4-FFF2-40B4-BE49-F238E27FC236}">
                <a16:creationId xmlns:a16="http://schemas.microsoft.com/office/drawing/2014/main" id="{B71D1C8B-238F-2D4E-83AE-521689B0AE8E}"/>
              </a:ext>
            </a:extLst>
          </p:cNvPr>
          <p:cNvSpPr/>
          <p:nvPr/>
        </p:nvSpPr>
        <p:spPr>
          <a:xfrm>
            <a:off x="7345366" y="8121449"/>
            <a:ext cx="414992" cy="443348"/>
          </a:xfrm>
          <a:custGeom>
            <a:avLst/>
            <a:gdLst/>
            <a:ahLst/>
            <a:cxnLst/>
            <a:rect l="l" t="t" r="r" b="b"/>
            <a:pathLst>
              <a:path w="804377" h="804377">
                <a:moveTo>
                  <a:pt x="0" y="0"/>
                </a:moveTo>
                <a:lnTo>
                  <a:pt x="804376" y="0"/>
                </a:lnTo>
                <a:lnTo>
                  <a:pt x="804376" y="804377"/>
                </a:lnTo>
                <a:lnTo>
                  <a:pt x="0" y="8043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63" name="Group 13">
            <a:extLst>
              <a:ext uri="{FF2B5EF4-FFF2-40B4-BE49-F238E27FC236}">
                <a16:creationId xmlns:a16="http://schemas.microsoft.com/office/drawing/2014/main" id="{97155BFF-744B-C762-9D3C-89886A843FEE}"/>
              </a:ext>
            </a:extLst>
          </p:cNvPr>
          <p:cNvGrpSpPr/>
          <p:nvPr/>
        </p:nvGrpSpPr>
        <p:grpSpPr>
          <a:xfrm>
            <a:off x="7835494" y="8390483"/>
            <a:ext cx="577764" cy="617238"/>
            <a:chOff x="0" y="0"/>
            <a:chExt cx="812800" cy="812800"/>
          </a:xfrm>
        </p:grpSpPr>
        <p:sp>
          <p:nvSpPr>
            <p:cNvPr id="64" name="Freeform 14">
              <a:extLst>
                <a:ext uri="{FF2B5EF4-FFF2-40B4-BE49-F238E27FC236}">
                  <a16:creationId xmlns:a16="http://schemas.microsoft.com/office/drawing/2014/main" id="{F8A2502F-5E41-C303-E94A-5F84DB4243A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65" name="TextBox 15">
              <a:extLst>
                <a:ext uri="{FF2B5EF4-FFF2-40B4-BE49-F238E27FC236}">
                  <a16:creationId xmlns:a16="http://schemas.microsoft.com/office/drawing/2014/main" id="{8B50CF1A-C21A-DAC9-65F0-9EFDF8C4E0B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6" name="Freeform 23">
            <a:extLst>
              <a:ext uri="{FF2B5EF4-FFF2-40B4-BE49-F238E27FC236}">
                <a16:creationId xmlns:a16="http://schemas.microsoft.com/office/drawing/2014/main" id="{6B4CA121-B70C-A797-A553-8D666716C874}"/>
              </a:ext>
            </a:extLst>
          </p:cNvPr>
          <p:cNvSpPr/>
          <p:nvPr/>
        </p:nvSpPr>
        <p:spPr>
          <a:xfrm>
            <a:off x="7916881" y="8486423"/>
            <a:ext cx="414992" cy="443348"/>
          </a:xfrm>
          <a:custGeom>
            <a:avLst/>
            <a:gdLst/>
            <a:ahLst/>
            <a:cxnLst/>
            <a:rect l="l" t="t" r="r" b="b"/>
            <a:pathLst>
              <a:path w="804377" h="804377">
                <a:moveTo>
                  <a:pt x="0" y="0"/>
                </a:moveTo>
                <a:lnTo>
                  <a:pt x="804376" y="0"/>
                </a:lnTo>
                <a:lnTo>
                  <a:pt x="804376" y="804377"/>
                </a:lnTo>
                <a:lnTo>
                  <a:pt x="0" y="8043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68" name="Group 7">
            <a:extLst>
              <a:ext uri="{FF2B5EF4-FFF2-40B4-BE49-F238E27FC236}">
                <a16:creationId xmlns:a16="http://schemas.microsoft.com/office/drawing/2014/main" id="{589F1A49-0D13-593F-9A21-71D2DF29DF1B}"/>
              </a:ext>
            </a:extLst>
          </p:cNvPr>
          <p:cNvGrpSpPr/>
          <p:nvPr/>
        </p:nvGrpSpPr>
        <p:grpSpPr>
          <a:xfrm>
            <a:off x="7776674" y="4915354"/>
            <a:ext cx="577764" cy="617238"/>
            <a:chOff x="0" y="0"/>
            <a:chExt cx="812800" cy="812800"/>
          </a:xfrm>
        </p:grpSpPr>
        <p:sp>
          <p:nvSpPr>
            <p:cNvPr id="69" name="Freeform 8">
              <a:extLst>
                <a:ext uri="{FF2B5EF4-FFF2-40B4-BE49-F238E27FC236}">
                  <a16:creationId xmlns:a16="http://schemas.microsoft.com/office/drawing/2014/main" id="{F90F93AD-E3B6-036C-4DBF-0C3F541341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70" name="TextBox 9">
              <a:extLst>
                <a:ext uri="{FF2B5EF4-FFF2-40B4-BE49-F238E27FC236}">
                  <a16:creationId xmlns:a16="http://schemas.microsoft.com/office/drawing/2014/main" id="{E4BA19C5-163B-A691-42C0-8C5F9B36B74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1" name="Freeform 20">
            <a:extLst>
              <a:ext uri="{FF2B5EF4-FFF2-40B4-BE49-F238E27FC236}">
                <a16:creationId xmlns:a16="http://schemas.microsoft.com/office/drawing/2014/main" id="{6D341A7B-BCFF-C8FB-9BB2-10443A34077B}"/>
              </a:ext>
            </a:extLst>
          </p:cNvPr>
          <p:cNvSpPr/>
          <p:nvPr/>
        </p:nvSpPr>
        <p:spPr>
          <a:xfrm>
            <a:off x="7864319" y="5008988"/>
            <a:ext cx="402474" cy="429972"/>
          </a:xfrm>
          <a:custGeom>
            <a:avLst/>
            <a:gdLst/>
            <a:ahLst/>
            <a:cxnLst/>
            <a:rect l="l" t="t" r="r" b="b"/>
            <a:pathLst>
              <a:path w="780112" h="780112">
                <a:moveTo>
                  <a:pt x="0" y="0"/>
                </a:moveTo>
                <a:lnTo>
                  <a:pt x="780112" y="0"/>
                </a:lnTo>
                <a:lnTo>
                  <a:pt x="780112" y="780111"/>
                </a:lnTo>
                <a:lnTo>
                  <a:pt x="0" y="780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2" name="Group 10">
            <a:extLst>
              <a:ext uri="{FF2B5EF4-FFF2-40B4-BE49-F238E27FC236}">
                <a16:creationId xmlns:a16="http://schemas.microsoft.com/office/drawing/2014/main" id="{B297A1D7-23F2-4462-885D-0A21747BD5C1}"/>
              </a:ext>
            </a:extLst>
          </p:cNvPr>
          <p:cNvGrpSpPr/>
          <p:nvPr/>
        </p:nvGrpSpPr>
        <p:grpSpPr>
          <a:xfrm>
            <a:off x="7748910" y="4019280"/>
            <a:ext cx="577764" cy="617238"/>
            <a:chOff x="0" y="0"/>
            <a:chExt cx="812800" cy="812800"/>
          </a:xfrm>
        </p:grpSpPr>
        <p:sp>
          <p:nvSpPr>
            <p:cNvPr id="73" name="Freeform 11">
              <a:extLst>
                <a:ext uri="{FF2B5EF4-FFF2-40B4-BE49-F238E27FC236}">
                  <a16:creationId xmlns:a16="http://schemas.microsoft.com/office/drawing/2014/main" id="{C5FFE0BA-D84C-2490-2816-06D41D29805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74" name="TextBox 12">
              <a:extLst>
                <a:ext uri="{FF2B5EF4-FFF2-40B4-BE49-F238E27FC236}">
                  <a16:creationId xmlns:a16="http://schemas.microsoft.com/office/drawing/2014/main" id="{8F0E2CEC-DACD-7A3F-CB4E-FF950F20433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sp>
        <p:nvSpPr>
          <p:cNvPr id="75" name="Freeform 19">
            <a:extLst>
              <a:ext uri="{FF2B5EF4-FFF2-40B4-BE49-F238E27FC236}">
                <a16:creationId xmlns:a16="http://schemas.microsoft.com/office/drawing/2014/main" id="{E11210A1-16C9-BF88-6AD9-374F49143B8E}"/>
              </a:ext>
            </a:extLst>
          </p:cNvPr>
          <p:cNvSpPr/>
          <p:nvPr/>
        </p:nvSpPr>
        <p:spPr>
          <a:xfrm>
            <a:off x="7852649" y="4130107"/>
            <a:ext cx="370286" cy="395584"/>
          </a:xfrm>
          <a:custGeom>
            <a:avLst/>
            <a:gdLst/>
            <a:ahLst/>
            <a:cxnLst/>
            <a:rect l="l" t="t" r="r" b="b"/>
            <a:pathLst>
              <a:path w="717722" h="717722">
                <a:moveTo>
                  <a:pt x="0" y="0"/>
                </a:moveTo>
                <a:lnTo>
                  <a:pt x="717722" y="0"/>
                </a:lnTo>
                <a:lnTo>
                  <a:pt x="717722" y="717722"/>
                </a:lnTo>
                <a:lnTo>
                  <a:pt x="0" y="717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6" name="Group 4">
            <a:extLst>
              <a:ext uri="{FF2B5EF4-FFF2-40B4-BE49-F238E27FC236}">
                <a16:creationId xmlns:a16="http://schemas.microsoft.com/office/drawing/2014/main" id="{FF5A6AD5-C798-091A-1967-EC1C9C712964}"/>
              </a:ext>
            </a:extLst>
          </p:cNvPr>
          <p:cNvGrpSpPr/>
          <p:nvPr/>
        </p:nvGrpSpPr>
        <p:grpSpPr>
          <a:xfrm>
            <a:off x="7824618" y="6390623"/>
            <a:ext cx="577764" cy="617238"/>
            <a:chOff x="0" y="0"/>
            <a:chExt cx="812800" cy="812800"/>
          </a:xfrm>
        </p:grpSpPr>
        <p:sp>
          <p:nvSpPr>
            <p:cNvPr id="77" name="Freeform 5">
              <a:extLst>
                <a:ext uri="{FF2B5EF4-FFF2-40B4-BE49-F238E27FC236}">
                  <a16:creationId xmlns:a16="http://schemas.microsoft.com/office/drawing/2014/main" id="{14C293A2-DE4C-B831-72EA-6DAAFE4092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19"/>
            </a:solidFill>
          </p:spPr>
        </p:sp>
        <p:sp>
          <p:nvSpPr>
            <p:cNvPr id="78" name="TextBox 6">
              <a:extLst>
                <a:ext uri="{FF2B5EF4-FFF2-40B4-BE49-F238E27FC236}">
                  <a16:creationId xmlns:a16="http://schemas.microsoft.com/office/drawing/2014/main" id="{29247413-6D79-896B-F120-3C24B28FA74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sp>
        <p:nvSpPr>
          <p:cNvPr id="79" name="Freeform 21">
            <a:extLst>
              <a:ext uri="{FF2B5EF4-FFF2-40B4-BE49-F238E27FC236}">
                <a16:creationId xmlns:a16="http://schemas.microsoft.com/office/drawing/2014/main" id="{2AE3DA66-8445-E9CB-0D15-3AE266400DA0}"/>
              </a:ext>
            </a:extLst>
          </p:cNvPr>
          <p:cNvSpPr/>
          <p:nvPr/>
        </p:nvSpPr>
        <p:spPr>
          <a:xfrm>
            <a:off x="7906005" y="6477569"/>
            <a:ext cx="414992" cy="443348"/>
          </a:xfrm>
          <a:custGeom>
            <a:avLst/>
            <a:gdLst/>
            <a:ahLst/>
            <a:cxnLst/>
            <a:rect l="l" t="t" r="r" b="b"/>
            <a:pathLst>
              <a:path w="804377" h="804377">
                <a:moveTo>
                  <a:pt x="0" y="0"/>
                </a:moveTo>
                <a:lnTo>
                  <a:pt x="804376" y="0"/>
                </a:lnTo>
                <a:lnTo>
                  <a:pt x="804376" y="804377"/>
                </a:lnTo>
                <a:lnTo>
                  <a:pt x="0" y="8043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a:off x="1836045" y="7471850"/>
            <a:ext cx="704210" cy="611308"/>
          </a:xfrm>
          <a:custGeom>
            <a:avLst/>
            <a:gdLst/>
            <a:ahLst/>
            <a:cxnLst/>
            <a:rect l="l" t="t" r="r" b="b"/>
            <a:pathLst>
              <a:path w="918485" h="918485">
                <a:moveTo>
                  <a:pt x="0" y="0"/>
                </a:moveTo>
                <a:lnTo>
                  <a:pt x="918485" y="0"/>
                </a:lnTo>
                <a:lnTo>
                  <a:pt x="918485" y="918485"/>
                </a:lnTo>
                <a:lnTo>
                  <a:pt x="0" y="918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9" name="Freeform 19"/>
          <p:cNvSpPr/>
          <p:nvPr/>
        </p:nvSpPr>
        <p:spPr>
          <a:xfrm>
            <a:off x="9502634" y="7609904"/>
            <a:ext cx="719588" cy="624656"/>
          </a:xfrm>
          <a:custGeom>
            <a:avLst/>
            <a:gdLst/>
            <a:ahLst/>
            <a:cxnLst/>
            <a:rect l="l" t="t" r="r" b="b"/>
            <a:pathLst>
              <a:path w="938541" h="938541">
                <a:moveTo>
                  <a:pt x="0" y="0"/>
                </a:moveTo>
                <a:lnTo>
                  <a:pt x="938542" y="0"/>
                </a:lnTo>
                <a:lnTo>
                  <a:pt x="938542" y="938542"/>
                </a:lnTo>
                <a:lnTo>
                  <a:pt x="0" y="938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1371600" y="602307"/>
            <a:ext cx="15261811" cy="897682"/>
          </a:xfrm>
          <a:prstGeom prst="rect">
            <a:avLst/>
          </a:prstGeom>
        </p:spPr>
        <p:txBody>
          <a:bodyPr wrap="square" lIns="0" tIns="0" rIns="0" bIns="0" rtlCol="0" anchor="t">
            <a:spAutoFit/>
          </a:bodyPr>
          <a:lstStyle/>
          <a:p>
            <a:pPr algn="ctr">
              <a:lnSpc>
                <a:spcPts val="7002"/>
              </a:lnSpc>
            </a:pPr>
            <a:r>
              <a:rPr lang="en-US" sz="6000" b="1" dirty="0">
                <a:solidFill>
                  <a:srgbClr val="D6801C"/>
                </a:solidFill>
                <a:latin typeface="Poppins Ultra-Bold"/>
                <a:ea typeface="Poppins Ultra-Bold"/>
                <a:cs typeface="Poppins Ultra-Bold"/>
                <a:sym typeface="Poppins Ultra-Bold"/>
              </a:rPr>
              <a:t>Membership &amp; Market Place Revenue</a:t>
            </a:r>
          </a:p>
        </p:txBody>
      </p:sp>
      <p:sp>
        <p:nvSpPr>
          <p:cNvPr id="22" name="TextBox 22"/>
          <p:cNvSpPr txBox="1"/>
          <p:nvPr/>
        </p:nvSpPr>
        <p:spPr>
          <a:xfrm>
            <a:off x="5323124" y="6177199"/>
            <a:ext cx="5791200" cy="390428"/>
          </a:xfrm>
          <a:prstGeom prst="rect">
            <a:avLst/>
          </a:prstGeom>
        </p:spPr>
        <p:txBody>
          <a:bodyPr wrap="square" lIns="0" tIns="0" rIns="0" bIns="0" rtlCol="0" anchor="t">
            <a:spAutoFit/>
          </a:bodyPr>
          <a:lstStyle/>
          <a:p>
            <a:pPr algn="l">
              <a:lnSpc>
                <a:spcPts val="3222"/>
              </a:lnSpc>
              <a:spcBef>
                <a:spcPct val="0"/>
              </a:spcBef>
            </a:pPr>
            <a:r>
              <a:rPr lang="en-US" sz="2400" b="1" dirty="0">
                <a:solidFill>
                  <a:srgbClr val="D6801C"/>
                </a:solidFill>
                <a:latin typeface="Poppins Ultra-Bold"/>
                <a:ea typeface="Poppins Ultra-Bold"/>
                <a:cs typeface="Poppins Ultra-Bold"/>
                <a:sym typeface="Poppins Ultra-Bold"/>
              </a:rPr>
              <a:t>Summary of Revenue Contribution . </a:t>
            </a:r>
          </a:p>
        </p:txBody>
      </p:sp>
      <p:sp>
        <p:nvSpPr>
          <p:cNvPr id="24" name="TextBox 24"/>
          <p:cNvSpPr txBox="1"/>
          <p:nvPr/>
        </p:nvSpPr>
        <p:spPr>
          <a:xfrm>
            <a:off x="2825048" y="2685299"/>
            <a:ext cx="5399325" cy="923330"/>
          </a:xfrm>
          <a:prstGeom prst="rect">
            <a:avLst/>
          </a:prstGeom>
        </p:spPr>
        <p:txBody>
          <a:bodyPr wrap="square" lIns="0" tIns="0" rIns="0" bIns="0" rtlCol="0" anchor="t">
            <a:spAutoFit/>
          </a:bodyPr>
          <a:lstStyle/>
          <a:p>
            <a:pPr marL="342900" indent="-342900" algn="l">
              <a:spcBef>
                <a:spcPct val="0"/>
              </a:spcBef>
              <a:buFont typeface="Wingdings" panose="05000000000000000000" pitchFamily="2" charset="2"/>
              <a:buChar char="Ø"/>
            </a:pPr>
            <a:r>
              <a:rPr lang="en-US" sz="2000" b="1" dirty="0">
                <a:solidFill>
                  <a:srgbClr val="292828"/>
                </a:solidFill>
                <a:latin typeface="+mj-lt"/>
                <a:ea typeface="Poppins Medium"/>
                <a:cs typeface="Poppins Medium"/>
                <a:sym typeface="Poppins Medium"/>
              </a:rPr>
              <a:t>2023 Revenue</a:t>
            </a:r>
            <a:r>
              <a:rPr lang="en-US" sz="2000" dirty="0">
                <a:solidFill>
                  <a:srgbClr val="292828"/>
                </a:solidFill>
                <a:latin typeface="+mj-lt"/>
                <a:ea typeface="Poppins Medium"/>
                <a:cs typeface="Poppins Medium"/>
                <a:sym typeface="Poppins Medium"/>
              </a:rPr>
              <a:t> : INR 4,375 Crore</a:t>
            </a:r>
          </a:p>
          <a:p>
            <a:pPr marL="342900" indent="-342900" algn="l">
              <a:spcBef>
                <a:spcPct val="0"/>
              </a:spcBef>
              <a:buFont typeface="Wingdings" panose="05000000000000000000" pitchFamily="2" charset="2"/>
              <a:buChar char="Ø"/>
            </a:pPr>
            <a:endParaRPr lang="en-US" sz="2000" dirty="0">
              <a:solidFill>
                <a:srgbClr val="292828"/>
              </a:solidFill>
              <a:latin typeface="+mj-lt"/>
              <a:ea typeface="Poppins Medium"/>
              <a:cs typeface="Poppins Medium"/>
              <a:sym typeface="Poppins Medium"/>
            </a:endParaRPr>
          </a:p>
          <a:p>
            <a:pPr marL="342900" indent="-342900">
              <a:spcBef>
                <a:spcPct val="0"/>
              </a:spcBef>
              <a:buFont typeface="Wingdings" panose="05000000000000000000" pitchFamily="2" charset="2"/>
              <a:buChar char="Ø"/>
            </a:pPr>
            <a:r>
              <a:rPr lang="en-US" sz="2000" b="1" dirty="0">
                <a:solidFill>
                  <a:srgbClr val="292828"/>
                </a:solidFill>
                <a:latin typeface="+mj-lt"/>
                <a:ea typeface="Poppins Medium"/>
                <a:cs typeface="Poppins Medium"/>
                <a:sym typeface="Poppins Medium"/>
              </a:rPr>
              <a:t>Growth </a:t>
            </a:r>
            <a:r>
              <a:rPr lang="en-US" sz="2000" dirty="0">
                <a:solidFill>
                  <a:srgbClr val="292828"/>
                </a:solidFill>
                <a:latin typeface="+mj-lt"/>
                <a:ea typeface="Poppins Medium"/>
                <a:cs typeface="Poppins Medium"/>
                <a:sym typeface="Poppins Medium"/>
              </a:rPr>
              <a:t>: 25% Increase from the Previous Year</a:t>
            </a:r>
          </a:p>
        </p:txBody>
      </p:sp>
      <p:sp>
        <p:nvSpPr>
          <p:cNvPr id="26" name="TextBox 26"/>
          <p:cNvSpPr txBox="1"/>
          <p:nvPr/>
        </p:nvSpPr>
        <p:spPr>
          <a:xfrm>
            <a:off x="2825048" y="4706810"/>
            <a:ext cx="6318952" cy="923330"/>
          </a:xfrm>
          <a:prstGeom prst="rect">
            <a:avLst/>
          </a:prstGeom>
        </p:spPr>
        <p:txBody>
          <a:bodyPr wrap="square" lIns="0" tIns="0" rIns="0" bIns="0" rtlCol="0" anchor="t">
            <a:spAutoFit/>
          </a:bodyPr>
          <a:lstStyle/>
          <a:p>
            <a:pPr marL="342900" indent="-342900" algn="l">
              <a:spcBef>
                <a:spcPct val="0"/>
              </a:spcBef>
              <a:buFont typeface="Wingdings" panose="05000000000000000000" pitchFamily="2" charset="2"/>
              <a:buChar char="Ø"/>
            </a:pPr>
            <a:r>
              <a:rPr lang="en-US" sz="2000" b="1" dirty="0">
                <a:solidFill>
                  <a:srgbClr val="292828"/>
                </a:solidFill>
                <a:latin typeface="+mj-lt"/>
                <a:ea typeface="Poppins Medium"/>
                <a:cs typeface="Poppins Medium"/>
                <a:sym typeface="Poppins Medium"/>
              </a:rPr>
              <a:t>2023 Revenue </a:t>
            </a:r>
            <a:r>
              <a:rPr lang="en-US" sz="2000" dirty="0">
                <a:solidFill>
                  <a:srgbClr val="292828"/>
                </a:solidFill>
                <a:latin typeface="+mj-lt"/>
                <a:ea typeface="Poppins Medium"/>
                <a:cs typeface="Poppins Medium"/>
                <a:sym typeface="Poppins Medium"/>
              </a:rPr>
              <a:t>: INR 2617 Crore</a:t>
            </a:r>
          </a:p>
          <a:p>
            <a:pPr marL="342900" indent="-342900" algn="l">
              <a:spcBef>
                <a:spcPct val="0"/>
              </a:spcBef>
              <a:buFont typeface="Wingdings" panose="05000000000000000000" pitchFamily="2" charset="2"/>
              <a:buChar char="Ø"/>
            </a:pPr>
            <a:endParaRPr lang="en-US" sz="2000" dirty="0">
              <a:solidFill>
                <a:srgbClr val="292828"/>
              </a:solidFill>
              <a:latin typeface="+mj-lt"/>
              <a:ea typeface="Poppins Medium"/>
              <a:cs typeface="Poppins Medium"/>
              <a:sym typeface="Poppins Medium"/>
            </a:endParaRPr>
          </a:p>
          <a:p>
            <a:pPr marL="342900" indent="-342900" algn="l">
              <a:spcBef>
                <a:spcPct val="0"/>
              </a:spcBef>
              <a:buFont typeface="Wingdings" panose="05000000000000000000" pitchFamily="2" charset="2"/>
              <a:buChar char="Ø"/>
            </a:pPr>
            <a:r>
              <a:rPr lang="en-US" sz="2000" b="1" dirty="0">
                <a:solidFill>
                  <a:srgbClr val="292828"/>
                </a:solidFill>
                <a:latin typeface="+mj-lt"/>
                <a:ea typeface="Poppins Medium"/>
                <a:cs typeface="Poppins Medium"/>
                <a:sym typeface="Poppins Medium"/>
              </a:rPr>
              <a:t>Growth</a:t>
            </a:r>
            <a:r>
              <a:rPr lang="en-US" sz="2000" dirty="0">
                <a:solidFill>
                  <a:srgbClr val="292828"/>
                </a:solidFill>
                <a:latin typeface="+mj-lt"/>
                <a:ea typeface="Poppins Medium"/>
                <a:cs typeface="Poppins Medium"/>
                <a:sym typeface="Poppins Medium"/>
              </a:rPr>
              <a:t> : 1.6 X Increase from the previous year</a:t>
            </a:r>
          </a:p>
        </p:txBody>
      </p:sp>
      <p:sp>
        <p:nvSpPr>
          <p:cNvPr id="28" name="TextBox 28"/>
          <p:cNvSpPr txBox="1"/>
          <p:nvPr/>
        </p:nvSpPr>
        <p:spPr>
          <a:xfrm>
            <a:off x="6934200" y="7152790"/>
            <a:ext cx="6155661" cy="1538883"/>
          </a:xfrm>
          <a:prstGeom prst="rect">
            <a:avLst/>
          </a:prstGeom>
        </p:spPr>
        <p:txBody>
          <a:bodyPr wrap="square" lIns="0" tIns="0" rIns="0" bIns="0" rtlCol="0" anchor="t">
            <a:spAutoFit/>
          </a:bodyPr>
          <a:lstStyle/>
          <a:p>
            <a:pPr marL="342900" indent="-342900" algn="l">
              <a:spcBef>
                <a:spcPct val="0"/>
              </a:spcBef>
              <a:buFont typeface="Wingdings" panose="05000000000000000000" pitchFamily="2" charset="2"/>
              <a:buChar char="ü"/>
            </a:pPr>
            <a:r>
              <a:rPr lang="en-US" sz="2000" b="1" dirty="0">
                <a:solidFill>
                  <a:srgbClr val="292828"/>
                </a:solidFill>
                <a:latin typeface="+mj-lt"/>
                <a:ea typeface="Poppins Medium"/>
                <a:cs typeface="Poppins Medium"/>
                <a:sym typeface="Poppins Medium"/>
              </a:rPr>
              <a:t>Product Sales : </a:t>
            </a:r>
            <a:r>
              <a:rPr lang="en-US" sz="2000" dirty="0">
                <a:solidFill>
                  <a:srgbClr val="292828"/>
                </a:solidFill>
                <a:latin typeface="+mj-lt"/>
                <a:ea typeface="Poppins Medium"/>
                <a:cs typeface="Poppins Medium"/>
                <a:sym typeface="Poppins Medium"/>
              </a:rPr>
              <a:t>59 %</a:t>
            </a:r>
          </a:p>
          <a:p>
            <a:pPr marL="342900" indent="-342900" algn="l">
              <a:spcBef>
                <a:spcPct val="0"/>
              </a:spcBef>
              <a:buFont typeface="Wingdings" panose="05000000000000000000" pitchFamily="2" charset="2"/>
              <a:buChar char="ü"/>
            </a:pPr>
            <a:endParaRPr lang="en-US" sz="2000" dirty="0">
              <a:solidFill>
                <a:srgbClr val="292828"/>
              </a:solidFill>
              <a:latin typeface="+mj-lt"/>
              <a:ea typeface="Poppins Medium"/>
              <a:cs typeface="Poppins Medium"/>
              <a:sym typeface="Poppins Medium"/>
            </a:endParaRPr>
          </a:p>
          <a:p>
            <a:pPr marL="342900" indent="-342900" algn="l">
              <a:spcBef>
                <a:spcPct val="0"/>
              </a:spcBef>
              <a:buFont typeface="Wingdings" panose="05000000000000000000" pitchFamily="2" charset="2"/>
              <a:buChar char="ü"/>
            </a:pPr>
            <a:r>
              <a:rPr lang="en-US" sz="2000" b="1" dirty="0">
                <a:solidFill>
                  <a:srgbClr val="292828"/>
                </a:solidFill>
                <a:latin typeface="+mj-lt"/>
                <a:ea typeface="Poppins Medium"/>
                <a:cs typeface="Poppins Medium"/>
                <a:sym typeface="Poppins Medium"/>
              </a:rPr>
              <a:t>Product Advertising </a:t>
            </a:r>
            <a:r>
              <a:rPr lang="en-US" sz="2000" dirty="0">
                <a:solidFill>
                  <a:srgbClr val="292828"/>
                </a:solidFill>
                <a:latin typeface="+mj-lt"/>
                <a:ea typeface="Poppins Medium"/>
                <a:cs typeface="Poppins Medium"/>
                <a:sym typeface="Poppins Medium"/>
              </a:rPr>
              <a:t>: 40.1 %</a:t>
            </a:r>
          </a:p>
          <a:p>
            <a:pPr marL="342900" indent="-342900" algn="l">
              <a:spcBef>
                <a:spcPct val="0"/>
              </a:spcBef>
              <a:buFont typeface="Wingdings" panose="05000000000000000000" pitchFamily="2" charset="2"/>
              <a:buChar char="ü"/>
            </a:pPr>
            <a:endParaRPr lang="en-US" sz="2000" dirty="0">
              <a:solidFill>
                <a:srgbClr val="292828"/>
              </a:solidFill>
              <a:latin typeface="+mj-lt"/>
              <a:ea typeface="Poppins Medium"/>
              <a:cs typeface="Poppins Medium"/>
              <a:sym typeface="Poppins Medium"/>
            </a:endParaRPr>
          </a:p>
          <a:p>
            <a:pPr marL="342900" indent="-342900" algn="l">
              <a:spcBef>
                <a:spcPct val="0"/>
              </a:spcBef>
              <a:buFont typeface="Wingdings" panose="05000000000000000000" pitchFamily="2" charset="2"/>
              <a:buChar char="ü"/>
            </a:pPr>
            <a:r>
              <a:rPr lang="en-US" sz="2000" b="1" dirty="0">
                <a:solidFill>
                  <a:srgbClr val="292828"/>
                </a:solidFill>
                <a:latin typeface="+mj-lt"/>
                <a:ea typeface="Poppins Medium"/>
                <a:cs typeface="Poppins Medium"/>
                <a:sym typeface="Poppins Medium"/>
              </a:rPr>
              <a:t>Other ( Memberships Marketplace Services ) </a:t>
            </a:r>
            <a:r>
              <a:rPr lang="en-US" sz="2000" dirty="0">
                <a:solidFill>
                  <a:srgbClr val="292828"/>
                </a:solidFill>
                <a:latin typeface="+mj-lt"/>
                <a:ea typeface="Poppins Medium"/>
                <a:cs typeface="Poppins Medium"/>
                <a:sym typeface="Poppins Medium"/>
              </a:rPr>
              <a:t>: 0.9%</a:t>
            </a:r>
          </a:p>
        </p:txBody>
      </p:sp>
      <p:sp>
        <p:nvSpPr>
          <p:cNvPr id="2" name="TextBox 22">
            <a:extLst>
              <a:ext uri="{FF2B5EF4-FFF2-40B4-BE49-F238E27FC236}">
                <a16:creationId xmlns:a16="http://schemas.microsoft.com/office/drawing/2014/main" id="{859F6075-98BA-06AC-0216-D974BCEB73B1}"/>
              </a:ext>
            </a:extLst>
          </p:cNvPr>
          <p:cNvSpPr txBox="1"/>
          <p:nvPr/>
        </p:nvSpPr>
        <p:spPr>
          <a:xfrm>
            <a:off x="1083126" y="1904922"/>
            <a:ext cx="5546274" cy="393954"/>
          </a:xfrm>
          <a:prstGeom prst="rect">
            <a:avLst/>
          </a:prstGeom>
        </p:spPr>
        <p:txBody>
          <a:bodyPr wrap="square" lIns="0" tIns="0" rIns="0" bIns="0" rtlCol="0" anchor="t">
            <a:spAutoFit/>
          </a:bodyPr>
          <a:lstStyle/>
          <a:p>
            <a:pPr algn="l">
              <a:lnSpc>
                <a:spcPts val="3222"/>
              </a:lnSpc>
              <a:spcBef>
                <a:spcPct val="0"/>
              </a:spcBef>
            </a:pPr>
            <a:r>
              <a:rPr lang="en-US" sz="2400" b="1" dirty="0">
                <a:solidFill>
                  <a:srgbClr val="D6801C"/>
                </a:solidFill>
                <a:latin typeface="Poppins Ultra-Bold"/>
                <a:ea typeface="Poppins Ultra-Bold"/>
                <a:cs typeface="Poppins Ultra-Bold"/>
                <a:sym typeface="Poppins Ultra-Bold"/>
              </a:rPr>
              <a:t>3,Membership subscription plans :</a:t>
            </a:r>
          </a:p>
        </p:txBody>
      </p:sp>
      <p:sp>
        <p:nvSpPr>
          <p:cNvPr id="3" name="TextBox 22">
            <a:extLst>
              <a:ext uri="{FF2B5EF4-FFF2-40B4-BE49-F238E27FC236}">
                <a16:creationId xmlns:a16="http://schemas.microsoft.com/office/drawing/2014/main" id="{A37B31F9-1489-8AF5-699B-A873A1659DEB}"/>
              </a:ext>
            </a:extLst>
          </p:cNvPr>
          <p:cNvSpPr txBox="1"/>
          <p:nvPr/>
        </p:nvSpPr>
        <p:spPr>
          <a:xfrm>
            <a:off x="1083126" y="4007002"/>
            <a:ext cx="6281761" cy="390428"/>
          </a:xfrm>
          <a:prstGeom prst="rect">
            <a:avLst/>
          </a:prstGeom>
        </p:spPr>
        <p:txBody>
          <a:bodyPr wrap="square" lIns="0" tIns="0" rIns="0" bIns="0" rtlCol="0" anchor="t">
            <a:spAutoFit/>
          </a:bodyPr>
          <a:lstStyle/>
          <a:p>
            <a:pPr algn="l">
              <a:lnSpc>
                <a:spcPts val="3222"/>
              </a:lnSpc>
              <a:spcBef>
                <a:spcPct val="0"/>
              </a:spcBef>
            </a:pPr>
            <a:r>
              <a:rPr lang="en-US" sz="2400" b="1" dirty="0">
                <a:solidFill>
                  <a:srgbClr val="D6801C"/>
                </a:solidFill>
                <a:latin typeface="Poppins Ultra-Bold"/>
                <a:ea typeface="Poppins Ultra-Bold"/>
                <a:cs typeface="Poppins Ultra-Bold"/>
                <a:sym typeface="Poppins Ultra-Bold"/>
              </a:rPr>
              <a:t>4,Marketplace Support and services : </a:t>
            </a:r>
          </a:p>
        </p:txBody>
      </p:sp>
    </p:spTree>
    <p:extLst>
      <p:ext uri="{BB962C8B-B14F-4D97-AF65-F5344CB8AC3E}">
        <p14:creationId xmlns:p14="http://schemas.microsoft.com/office/powerpoint/2010/main" val="193896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13946" y="-465137"/>
            <a:ext cx="11718284" cy="11718284"/>
          </a:xfrm>
          <a:custGeom>
            <a:avLst/>
            <a:gdLst/>
            <a:ahLst/>
            <a:cxnLst/>
            <a:rect l="l" t="t" r="r" b="b"/>
            <a:pathLst>
              <a:path w="11718284" h="11718284">
                <a:moveTo>
                  <a:pt x="0" y="0"/>
                </a:moveTo>
                <a:lnTo>
                  <a:pt x="11718284" y="0"/>
                </a:lnTo>
                <a:lnTo>
                  <a:pt x="11718284" y="11718284"/>
                </a:lnTo>
                <a:lnTo>
                  <a:pt x="0" y="11718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9" name="Freeform 19"/>
          <p:cNvSpPr/>
          <p:nvPr/>
        </p:nvSpPr>
        <p:spPr>
          <a:xfrm>
            <a:off x="11213946" y="366695"/>
            <a:ext cx="1004905" cy="1004905"/>
          </a:xfrm>
          <a:custGeom>
            <a:avLst/>
            <a:gdLst/>
            <a:ahLst/>
            <a:cxnLst/>
            <a:rect l="l" t="t" r="r" b="b"/>
            <a:pathLst>
              <a:path w="1004905" h="1004905">
                <a:moveTo>
                  <a:pt x="0" y="0"/>
                </a:moveTo>
                <a:lnTo>
                  <a:pt x="1004906" y="0"/>
                </a:lnTo>
                <a:lnTo>
                  <a:pt x="1004906" y="1004905"/>
                </a:lnTo>
                <a:lnTo>
                  <a:pt x="0" y="10049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2" name="Picture 31">
            <a:extLst>
              <a:ext uri="{FF2B5EF4-FFF2-40B4-BE49-F238E27FC236}">
                <a16:creationId xmlns:a16="http://schemas.microsoft.com/office/drawing/2014/main" id="{AABA9D6B-FF4F-4D6A-02A1-BB595E2899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869147"/>
            <a:ext cx="15156200" cy="84820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0825" y="4381500"/>
            <a:ext cx="20209651" cy="7277633"/>
            <a:chOff x="0" y="0"/>
            <a:chExt cx="5322706" cy="1916743"/>
          </a:xfrm>
        </p:grpSpPr>
        <p:sp>
          <p:nvSpPr>
            <p:cNvPr id="3" name="Freeform 3"/>
            <p:cNvSpPr/>
            <p:nvPr/>
          </p:nvSpPr>
          <p:spPr>
            <a:xfrm>
              <a:off x="0" y="0"/>
              <a:ext cx="5322707" cy="1916743"/>
            </a:xfrm>
            <a:custGeom>
              <a:avLst/>
              <a:gdLst/>
              <a:ahLst/>
              <a:cxnLst/>
              <a:rect l="l" t="t" r="r" b="b"/>
              <a:pathLst>
                <a:path w="5322707" h="1916743">
                  <a:moveTo>
                    <a:pt x="0" y="0"/>
                  </a:moveTo>
                  <a:lnTo>
                    <a:pt x="5322707" y="0"/>
                  </a:lnTo>
                  <a:lnTo>
                    <a:pt x="5322707" y="1916743"/>
                  </a:lnTo>
                  <a:lnTo>
                    <a:pt x="0" y="1916743"/>
                  </a:lnTo>
                  <a:close/>
                </a:path>
              </a:pathLst>
            </a:custGeom>
            <a:solidFill>
              <a:srgbClr val="D6801C"/>
            </a:solidFill>
          </p:spPr>
        </p:sp>
        <p:sp>
          <p:nvSpPr>
            <p:cNvPr id="4" name="TextBox 4"/>
            <p:cNvSpPr txBox="1"/>
            <p:nvPr/>
          </p:nvSpPr>
          <p:spPr>
            <a:xfrm>
              <a:off x="0" y="-38100"/>
              <a:ext cx="5322706" cy="1954843"/>
            </a:xfrm>
            <a:prstGeom prst="rect">
              <a:avLst/>
            </a:prstGeom>
          </p:spPr>
          <p:txBody>
            <a:bodyPr lIns="50800" tIns="50800" rIns="50800" bIns="50800" rtlCol="0" anchor="ctr"/>
            <a:lstStyle/>
            <a:p>
              <a:pPr algn="ctr">
                <a:lnSpc>
                  <a:spcPts val="2659"/>
                </a:lnSpc>
              </a:pPr>
              <a:endParaRPr/>
            </a:p>
          </p:txBody>
        </p:sp>
      </p:grpSp>
      <p:pic>
        <p:nvPicPr>
          <p:cNvPr id="34" name="Picture 33">
            <a:extLst>
              <a:ext uri="{FF2B5EF4-FFF2-40B4-BE49-F238E27FC236}">
                <a16:creationId xmlns:a16="http://schemas.microsoft.com/office/drawing/2014/main" id="{E01E6A79-838A-ED84-FF3C-53777AD6B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281" y="502357"/>
            <a:ext cx="14460719" cy="5015745"/>
          </a:xfrm>
          <a:prstGeom prst="rect">
            <a:avLst/>
          </a:prstGeom>
        </p:spPr>
      </p:pic>
      <p:pic>
        <p:nvPicPr>
          <p:cNvPr id="36" name="Picture 35">
            <a:extLst>
              <a:ext uri="{FF2B5EF4-FFF2-40B4-BE49-F238E27FC236}">
                <a16:creationId xmlns:a16="http://schemas.microsoft.com/office/drawing/2014/main" id="{F278E277-DB08-899A-F2AF-167BDBF9B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6080932"/>
            <a:ext cx="10375793" cy="3734106"/>
          </a:xfrm>
          <a:prstGeom prst="rect">
            <a:avLst/>
          </a:prstGeom>
        </p:spPr>
      </p:pic>
    </p:spTree>
    <p:extLst>
      <p:ext uri="{BB962C8B-B14F-4D97-AF65-F5344CB8AC3E}">
        <p14:creationId xmlns:p14="http://schemas.microsoft.com/office/powerpoint/2010/main" val="1242760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1279</TotalTime>
  <Words>1705</Words>
  <Application>Microsoft Office PowerPoint</Application>
  <PresentationFormat>Custom</PresentationFormat>
  <Paragraphs>160</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Poppins Medium</vt:lpstr>
      <vt:lpstr>Calibri</vt:lpstr>
      <vt:lpstr>Poppins Semi-Bold</vt:lpstr>
      <vt:lpstr>Poppins</vt:lpstr>
      <vt:lpstr>Poppins Ultra-Bold</vt:lpstr>
      <vt:lpstr>Wingdings</vt:lpstr>
      <vt:lpstr>Poppins Bold</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And White Modern Training And Development Presentation</dc:title>
  <cp:lastModifiedBy>lakshmikannan2009@outlook.com</cp:lastModifiedBy>
  <cp:revision>9</cp:revision>
  <dcterms:created xsi:type="dcterms:W3CDTF">2006-08-16T00:00:00Z</dcterms:created>
  <dcterms:modified xsi:type="dcterms:W3CDTF">2024-09-29T17:37:31Z</dcterms:modified>
  <dc:identifier>DAGSBHihoKY</dc:identifier>
</cp:coreProperties>
</file>